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354" r:id="rId2"/>
    <p:sldId id="293" r:id="rId3"/>
    <p:sldId id="296" r:id="rId4"/>
    <p:sldId id="302" r:id="rId5"/>
    <p:sldId id="305" r:id="rId6"/>
    <p:sldId id="350" r:id="rId7"/>
    <p:sldId id="347" r:id="rId8"/>
    <p:sldId id="351" r:id="rId9"/>
    <p:sldId id="349" r:id="rId10"/>
    <p:sldId id="364" r:id="rId11"/>
    <p:sldId id="352" r:id="rId12"/>
    <p:sldId id="348" r:id="rId13"/>
    <p:sldId id="358" r:id="rId14"/>
    <p:sldId id="311" r:id="rId15"/>
    <p:sldId id="309" r:id="rId16"/>
    <p:sldId id="355" r:id="rId17"/>
    <p:sldId id="356" r:id="rId18"/>
    <p:sldId id="357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9" r:id="rId30"/>
    <p:sldId id="359" r:id="rId31"/>
    <p:sldId id="321" r:id="rId32"/>
    <p:sldId id="322" r:id="rId33"/>
    <p:sldId id="323" r:id="rId34"/>
    <p:sldId id="324" r:id="rId35"/>
    <p:sldId id="360" r:id="rId36"/>
    <p:sldId id="325" r:id="rId37"/>
    <p:sldId id="326" r:id="rId38"/>
    <p:sldId id="327" r:id="rId39"/>
    <p:sldId id="361" r:id="rId40"/>
    <p:sldId id="362" r:id="rId41"/>
    <p:sldId id="363" r:id="rId42"/>
    <p:sldId id="328" r:id="rId43"/>
    <p:sldId id="330" r:id="rId44"/>
    <p:sldId id="332" r:id="rId45"/>
    <p:sldId id="333" r:id="rId46"/>
    <p:sldId id="334" r:id="rId47"/>
    <p:sldId id="335" r:id="rId48"/>
    <p:sldId id="331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6" r:id="rId58"/>
    <p:sldId id="345" r:id="rId59"/>
    <p:sldId id="353" r:id="rId60"/>
  </p:sldIdLst>
  <p:sldSz cx="9144000" cy="6858000" type="screen4x3"/>
  <p:notesSz cx="6858000" cy="9144000"/>
  <p:defaultTextStyle>
    <a:lvl1pPr algn="ctr" defTabSz="584200">
      <a:defRPr sz="2400">
        <a:latin typeface="+mn-lt"/>
        <a:ea typeface="+mn-ea"/>
        <a:cs typeface="+mn-cs"/>
        <a:sym typeface="Helvetica Light"/>
      </a:defRPr>
    </a:lvl1pPr>
    <a:lvl2pPr indent="228600" algn="ctr" defTabSz="584200">
      <a:defRPr sz="2400">
        <a:latin typeface="+mn-lt"/>
        <a:ea typeface="+mn-ea"/>
        <a:cs typeface="+mn-cs"/>
        <a:sym typeface="Helvetica Light"/>
      </a:defRPr>
    </a:lvl2pPr>
    <a:lvl3pPr indent="457200" algn="ctr" defTabSz="584200">
      <a:defRPr sz="2400">
        <a:latin typeface="+mn-lt"/>
        <a:ea typeface="+mn-ea"/>
        <a:cs typeface="+mn-cs"/>
        <a:sym typeface="Helvetica Light"/>
      </a:defRPr>
    </a:lvl3pPr>
    <a:lvl4pPr indent="685800" algn="ctr" defTabSz="584200">
      <a:defRPr sz="2400">
        <a:latin typeface="+mn-lt"/>
        <a:ea typeface="+mn-ea"/>
        <a:cs typeface="+mn-cs"/>
        <a:sym typeface="Helvetica Light"/>
      </a:defRPr>
    </a:lvl4pPr>
    <a:lvl5pPr indent="914400" algn="ctr" defTabSz="584200">
      <a:defRPr sz="2400">
        <a:latin typeface="+mn-lt"/>
        <a:ea typeface="+mn-ea"/>
        <a:cs typeface="+mn-cs"/>
        <a:sym typeface="Helvetica Light"/>
      </a:defRPr>
    </a:lvl5pPr>
    <a:lvl6pPr indent="1143000" algn="ctr" defTabSz="584200">
      <a:defRPr sz="2400">
        <a:latin typeface="+mn-lt"/>
        <a:ea typeface="+mn-ea"/>
        <a:cs typeface="+mn-cs"/>
        <a:sym typeface="Helvetica Light"/>
      </a:defRPr>
    </a:lvl6pPr>
    <a:lvl7pPr indent="1371600" algn="ctr" defTabSz="584200">
      <a:defRPr sz="2400">
        <a:latin typeface="+mn-lt"/>
        <a:ea typeface="+mn-ea"/>
        <a:cs typeface="+mn-cs"/>
        <a:sym typeface="Helvetica Light"/>
      </a:defRPr>
    </a:lvl7pPr>
    <a:lvl8pPr indent="1600200" algn="ctr" defTabSz="584200">
      <a:defRPr sz="2400">
        <a:latin typeface="+mn-lt"/>
        <a:ea typeface="+mn-ea"/>
        <a:cs typeface="+mn-cs"/>
        <a:sym typeface="Helvetica Light"/>
      </a:defRPr>
    </a:lvl8pPr>
    <a:lvl9pPr indent="1828800" algn="ctr" defTabSz="584200">
      <a:defRPr sz="24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73"/>
  </p:normalViewPr>
  <p:slideViewPr>
    <p:cSldViewPr snapToGrid="0" snapToObjects="1">
      <p:cViewPr varScale="1">
        <p:scale>
          <a:sx n="108" d="100"/>
          <a:sy n="108" d="100"/>
        </p:scale>
        <p:origin x="17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ia CAMPOS" userId="e1139a61-2f7c-4627-88d6-67bf1a803576" providerId="ADAL" clId="{EE5959E7-E085-4770-9597-6C456343C093}"/>
    <pc:docChg chg="modSld">
      <pc:chgData name="Andreia CAMPOS" userId="e1139a61-2f7c-4627-88d6-67bf1a803576" providerId="ADAL" clId="{EE5959E7-E085-4770-9597-6C456343C093}" dt="2025-03-23T15:18:05.339" v="0" actId="20577"/>
      <pc:docMkLst>
        <pc:docMk/>
      </pc:docMkLst>
      <pc:sldChg chg="modSp mod">
        <pc:chgData name="Andreia CAMPOS" userId="e1139a61-2f7c-4627-88d6-67bf1a803576" providerId="ADAL" clId="{EE5959E7-E085-4770-9597-6C456343C093}" dt="2025-03-23T15:18:05.339" v="0" actId="20577"/>
        <pc:sldMkLst>
          <pc:docMk/>
          <pc:sldMk cId="2710767714" sldId="332"/>
        </pc:sldMkLst>
        <pc:spChg chg="mod">
          <ac:chgData name="Andreia CAMPOS" userId="e1139a61-2f7c-4627-88d6-67bf1a803576" providerId="ADAL" clId="{EE5959E7-E085-4770-9597-6C456343C093}" dt="2025-03-23T15:18:05.339" v="0" actId="20577"/>
          <ac:spMkLst>
            <pc:docMk/>
            <pc:sldMk cId="2710767714" sldId="332"/>
            <ac:spMk id="4" creationId="{CA9DE463-2DAD-293B-6014-F472DEC13E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90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8" y="1151929"/>
            <a:ext cx="7358064" cy="232172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8" y="3536156"/>
            <a:ext cx="7358064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228600" algn="ctr">
              <a:spcBef>
                <a:spcPts val="0"/>
              </a:spcBef>
              <a:buSzTx/>
              <a:buNone/>
              <a:defRPr sz="2200"/>
            </a:lvl2pPr>
            <a:lvl3pPr marL="0" indent="457200" algn="ctr">
              <a:spcBef>
                <a:spcPts val="0"/>
              </a:spcBef>
              <a:buSzTx/>
              <a:buNone/>
              <a:defRPr sz="2200"/>
            </a:lvl3pPr>
            <a:lvl4pPr marL="0" indent="685800" algn="ctr">
              <a:spcBef>
                <a:spcPts val="0"/>
              </a:spcBef>
              <a:buSzTx/>
              <a:buNone/>
              <a:defRPr sz="2200"/>
            </a:lvl4pPr>
            <a:lvl5pPr marL="0" indent="91440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68" y="2268140"/>
            <a:ext cx="7358064" cy="232172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228600" algn="ctr">
              <a:spcBef>
                <a:spcPts val="0"/>
              </a:spcBef>
              <a:buSzTx/>
              <a:buNone/>
              <a:defRPr sz="2200"/>
            </a:lvl2pPr>
            <a:lvl3pPr marL="0" indent="457200" algn="ctr">
              <a:spcBef>
                <a:spcPts val="0"/>
              </a:spcBef>
              <a:buSzTx/>
              <a:buNone/>
              <a:defRPr sz="2200"/>
            </a:lvl3pPr>
            <a:lvl4pPr marL="0" indent="685800" algn="ctr">
              <a:spcBef>
                <a:spcPts val="0"/>
              </a:spcBef>
              <a:buSzTx/>
              <a:buNone/>
              <a:defRPr sz="2200"/>
            </a:lvl4pPr>
            <a:lvl5pPr marL="0" indent="91440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69726" y="1830585"/>
            <a:ext cx="3750470" cy="4420197"/>
          </a:xfrm>
          <a:prstGeom prst="rect">
            <a:avLst/>
          </a:prstGeom>
        </p:spPr>
        <p:txBody>
          <a:bodyPr/>
          <a:lstStyle>
            <a:lvl1pPr marL="220435" indent="-220435">
              <a:spcBef>
                <a:spcPts val="3200"/>
              </a:spcBef>
              <a:defRPr sz="1800"/>
            </a:lvl1pPr>
            <a:lvl2pPr marL="563335" indent="-220435">
              <a:spcBef>
                <a:spcPts val="3200"/>
              </a:spcBef>
              <a:defRPr sz="1800"/>
            </a:lvl2pPr>
            <a:lvl3pPr marL="906235" indent="-220435">
              <a:spcBef>
                <a:spcPts val="3200"/>
              </a:spcBef>
              <a:defRPr sz="1800"/>
            </a:lvl3pPr>
            <a:lvl4pPr marL="1249135" indent="-220435">
              <a:spcBef>
                <a:spcPts val="3200"/>
              </a:spcBef>
              <a:defRPr sz="1800"/>
            </a:lvl4pPr>
            <a:lvl5pPr marL="1592035" indent="-220435">
              <a:spcBef>
                <a:spcPts val="3200"/>
              </a:spcBef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669726" y="892968"/>
            <a:ext cx="7804548" cy="50720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algn="ctr" defTabSz="584200">
        <a:defRPr sz="56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56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56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56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56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56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56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56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5600">
          <a:latin typeface="+mn-lt"/>
          <a:ea typeface="+mn-ea"/>
          <a:cs typeface="+mn-cs"/>
          <a:sym typeface="Helvetica Light"/>
        </a:defRPr>
      </a:lvl9pPr>
    </p:titleStyle>
    <p:bodyStyle>
      <a:lvl1pPr marL="296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1pPr>
      <a:lvl2pPr marL="740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2pPr>
      <a:lvl3pPr marL="1185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3pPr>
      <a:lvl4pPr marL="1629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4pPr>
      <a:lvl5pPr marL="2074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5pPr>
      <a:lvl6pPr marL="2518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6pPr>
      <a:lvl7pPr marL="2963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7pPr>
      <a:lvl8pPr marL="3407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8pPr>
      <a:lvl9pPr marL="3852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krtrainings.com/postgresql-vs-mysql-vs-mongod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gif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augment-your-data-lake-analytics-with-snowflake-b417f1186615" TargetMode="Externa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augment-your-data-lake-analytics-with-snowflake-b417f1186615" TargetMode="Externa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@lucasnsantos/o-teorema-de-cap-utilizado-para-auxiliar-um-servidor-de-sistema-distribu%C3%ADdos-f73d6a4c5d9" TargetMode="Externa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medium.com/@InnovateForge/snowflake-vs-databricks-a-comprehensive-comparison-945e6b19716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medium.com/@InnovateForge/snowflake-vs-databricks-a-comprehensive-comparison-945e6b19716a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stanislavkozlovski_apacheiceberg-activity-7209936823362473984-SwbG?utm_source=share&amp;utm_medium=member_deskto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yNAInCM_363N-PweZmm2lkfBfub8DUq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ndbox.open-metadata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ngou.tech/ai/dongou/the-2024-ml-ai-data-landscap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lucianovasconcelosf_a-jornada-do-dw-%C3%A9-repleta-de-inova%C3%A7%C3%A3o-marcada-activity-7205250213991616512-dPR4?utm_source=share&amp;utm_medium=member_deskto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entendendo-diferen%C3%A7a-entre-processamentos-de-dados-oltp-gasparini/?originalSubdomain=p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628" y="294780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0" dirty="0"/>
              <a:t>Aula 03</a:t>
            </a:r>
            <a:endParaRPr sz="8000" dirty="0"/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1068887E-23DD-44D8-983F-9840F1BEBBA7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45426490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88990" y="1061268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Exemplo OLTP</a:t>
            </a:r>
            <a:endParaRPr sz="4400" dirty="0"/>
          </a:p>
        </p:txBody>
      </p:sp>
      <p:pic>
        <p:nvPicPr>
          <p:cNvPr id="1028" name="Picture 4" descr="GACS: Online Transaction Processing (OLTP)">
            <a:extLst>
              <a:ext uri="{FF2B5EF4-FFF2-40B4-BE49-F238E27FC236}">
                <a16:creationId xmlns:a16="http://schemas.microsoft.com/office/drawing/2014/main" id="{FCC7FF66-D9D3-1B67-FEBA-95D3FD2E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536" y="1783851"/>
            <a:ext cx="6426226" cy="421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C28C7CA3-F730-76E1-2F3E-AA43D6414BC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99229253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0856" y="909443"/>
            <a:ext cx="8050518" cy="4546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/>
              <a:t>Por que não conectar OLTP no BI?</a:t>
            </a:r>
            <a:endParaRPr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96E7D-22F9-00B9-2BAC-5785C02CC9F6}"/>
              </a:ext>
            </a:extLst>
          </p:cNvPr>
          <p:cNvSpPr txBox="1"/>
          <p:nvPr/>
        </p:nvSpPr>
        <p:spPr>
          <a:xfrm>
            <a:off x="615593" y="1701529"/>
            <a:ext cx="7769400" cy="47782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050" b="1" dirty="0"/>
              <a:t>Caso de Uso: E-commerce e Perda de Transação de Vendas</a:t>
            </a:r>
          </a:p>
          <a:p>
            <a:r>
              <a:rPr lang="pt-PT" sz="1050" b="1" dirty="0"/>
              <a:t>Cenário:</a:t>
            </a:r>
            <a:r>
              <a:rPr lang="pt-PT" sz="1050" dirty="0"/>
              <a:t> Vamos considerar uma loja de e-commerce que utiliza um sistema OLTP para gerenciar transações de vendas. Esse sistema é responsável por processar pedidos, atualizar inventário e registrar pagamentos em tempo real.</a:t>
            </a:r>
          </a:p>
          <a:p>
            <a:r>
              <a:rPr lang="pt-PT" sz="1050" b="1" dirty="0"/>
              <a:t>Problema: Conectar OLTP diretamente ao BI</a:t>
            </a:r>
            <a:r>
              <a:rPr lang="pt-PT" sz="1050" dirty="0"/>
              <a:t> Se a loja de e-commerce conecta seu sistema OLTP diretamente a uma ferramenta de BI para gerar relatórios de vendas e análises em tempo real, isso pode causar vários problemas:</a:t>
            </a:r>
          </a:p>
          <a:p>
            <a:endParaRPr lang="pt-PT" sz="1050" dirty="0"/>
          </a:p>
          <a:p>
            <a:pPr>
              <a:buFont typeface="+mj-lt"/>
              <a:buAutoNum type="arabicPeriod"/>
            </a:pPr>
            <a:r>
              <a:rPr lang="pt-PT" sz="1050" b="1" dirty="0"/>
              <a:t>Carga de Consulta Alta no Sistema OLTP:</a:t>
            </a:r>
            <a:endParaRPr lang="pt-PT" sz="1050" dirty="0"/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Executar consultas complexas para gerar relatórios de vendas pode sobrecarregar o sistema OLTP, levando a uma diminuição da performance.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Enquanto essas consultas estão sendo processadas, as operações transacionais podem ser afetadas, causando lentidão no processamento de novos pedidos.</a:t>
            </a:r>
          </a:p>
          <a:p>
            <a:pPr marL="742950" lvl="1" indent="-285750">
              <a:buFont typeface="+mj-lt"/>
              <a:buAutoNum type="arabicPeriod"/>
            </a:pPr>
            <a:endParaRPr lang="pt-PT" sz="1050" dirty="0"/>
          </a:p>
          <a:p>
            <a:pPr>
              <a:buFont typeface="+mj-lt"/>
              <a:buAutoNum type="arabicPeriod"/>
            </a:pPr>
            <a:r>
              <a:rPr lang="pt-PT" sz="1050" b="1" dirty="0"/>
              <a:t>Impacto na Experiência do Cliente:</a:t>
            </a:r>
            <a:endParaRPr lang="pt-PT" sz="1050" dirty="0"/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Se o sistema OLTP está lento devido às consultas analíticas, os clientes podem enfrentar tempos de resposta mais longos ao tentar fazer compras ou verificar o status dos seus pedidos.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Uma má experiência do usuário pode levar a abandono de carrinho e perda de vendas.</a:t>
            </a:r>
          </a:p>
          <a:p>
            <a:pPr marL="742950" lvl="1" indent="-285750">
              <a:buFont typeface="+mj-lt"/>
              <a:buAutoNum type="arabicPeriod"/>
            </a:pPr>
            <a:endParaRPr lang="pt-PT" sz="1050" dirty="0"/>
          </a:p>
          <a:p>
            <a:pPr>
              <a:buFont typeface="+mj-lt"/>
              <a:buAutoNum type="arabicPeriod"/>
            </a:pPr>
            <a:r>
              <a:rPr lang="pt-PT" sz="1050" b="1" dirty="0"/>
              <a:t>Inconsistência dos Dados:</a:t>
            </a:r>
            <a:endParaRPr lang="pt-PT" sz="1050" dirty="0"/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Consultas de BI podem ler dados que ainda estão sendo atualizados por transações em andamento, levando a relatórios inconsistentes ou incorretos.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Por exemplo, uma consulta analítica pode capturar um pedido antes de todos os itens serem confirmados, resultando em dados incompletos ou incorretos.</a:t>
            </a:r>
          </a:p>
          <a:p>
            <a:pPr marL="742950" lvl="1" indent="-285750">
              <a:buFont typeface="+mj-lt"/>
              <a:buAutoNum type="arabicPeriod"/>
            </a:pPr>
            <a:endParaRPr lang="pt-PT" sz="1050" dirty="0"/>
          </a:p>
          <a:p>
            <a:pPr>
              <a:buFont typeface="+mj-lt"/>
              <a:buAutoNum type="arabicPeriod"/>
            </a:pPr>
            <a:r>
              <a:rPr lang="pt-PT" sz="1050" b="1" dirty="0"/>
              <a:t>Risco de Perda de Transação:</a:t>
            </a:r>
            <a:endParaRPr lang="pt-PT" sz="1050" dirty="0"/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Durante períodos de alta carga analítica, o sistema OLTP pode não conseguir processar novas transações com eficiência, resultando em falhas ou perda de transações de vendas.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Imagine um pico de vendas durante uma promoção; se o sistema estiver sobrecarregado com consultas de BI, pode não conseguir processar todos os pedidos de forma eficiente, resultando em pedidos não registrados ou pagamentos falhos.</a:t>
            </a: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8B40E8E4-96F9-F589-20EE-58F4C7B4ACDF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646737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0" y="6025613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>
                <a:hlinkClick r:id="rId3"/>
              </a:rPr>
              <a:t>https://hkrtrainings.com/postgresql-vs-mysql-vs-mongodb</a:t>
            </a:r>
            <a:endParaRPr lang="pt-PT" sz="12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2290" name="Picture 2" descr="PostgreSQL vs MySQL vs MongoDB - Features and Benefits Comparison">
            <a:extLst>
              <a:ext uri="{FF2B5EF4-FFF2-40B4-BE49-F238E27FC236}">
                <a16:creationId xmlns:a16="http://schemas.microsoft.com/office/drawing/2014/main" id="{F5DD7A98-094D-5654-AF78-F2C33EDFE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8" y="2317935"/>
            <a:ext cx="3046252" cy="15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0053B2-96DC-6A50-73CA-558B1E6D7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893" y="1246404"/>
            <a:ext cx="4989603" cy="4406925"/>
          </a:xfrm>
          <a:prstGeom prst="rect">
            <a:avLst/>
          </a:prstGeom>
        </p:spPr>
      </p:pic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486947E1-80D9-561E-86CC-D2E2D45F2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631299" y="1050143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OLTP </a:t>
            </a:r>
            <a:r>
              <a:rPr lang="pt-PT" sz="4400" dirty="0">
                <a:sym typeface="Wingdings" panose="05000000000000000000" pitchFamily="2" charset="2"/>
              </a:rPr>
              <a:t> BD</a:t>
            </a:r>
            <a:endParaRPr sz="4400" dirty="0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7BD8F0AF-E328-83BE-09A5-3B522ABB119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8075074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486947E1-80D9-561E-86CC-D2E2D45F2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251" y="965811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Teorema CAP</a:t>
            </a:r>
            <a:endParaRPr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B30425-79A6-058D-72ED-B5DB9E993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1" y="2298431"/>
            <a:ext cx="44481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56CED-39BB-4655-037F-3CB44FB2C846}"/>
              </a:ext>
            </a:extLst>
          </p:cNvPr>
          <p:cNvSpPr txBox="1"/>
          <p:nvPr/>
        </p:nvSpPr>
        <p:spPr>
          <a:xfrm>
            <a:off x="5626562" y="2016796"/>
            <a:ext cx="3241213" cy="424731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sz="18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Consistência</a:t>
            </a:r>
            <a:r>
              <a:rPr lang="pt-PT" sz="1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: Cada leitura recebe a escrita mais recente ou um erro. (</a:t>
            </a:r>
            <a:r>
              <a:rPr lang="pt-PT" sz="1800" b="0" i="0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Está todo mundo vendo a mesma coisa?)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8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Disponibilidade</a:t>
            </a:r>
            <a:r>
              <a:rPr lang="pt-PT" sz="1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: Cada pedido recebe uma resposta (sem erro) – sem garantia de que contém a escrita mais recente. (</a:t>
            </a:r>
            <a:r>
              <a:rPr lang="pt-PT" sz="1800" b="0" i="0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Todo mundo consegue </a:t>
            </a:r>
            <a:r>
              <a:rPr lang="pt-PT" sz="1800" b="0" i="0" u="sng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acessar</a:t>
            </a:r>
            <a:r>
              <a:rPr lang="pt-PT" sz="1800" b="0" i="0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8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Partição</a:t>
            </a:r>
            <a:r>
              <a:rPr lang="pt-PT" sz="1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: sistema continua a funcionar apesar de um número arbitrário de mensagens serem descartadas (ou atrasadas) pela rede entre nós </a:t>
            </a:r>
            <a:r>
              <a:rPr lang="pt-PT" sz="1800" b="0" i="0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(O sistema está a funcionar?)</a:t>
            </a:r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E573499E-76EF-49F3-EEE9-B14E585F82B3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4355267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379" y="943074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Tradicional</a:t>
            </a:r>
            <a:endParaRPr sz="4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530280" y="5925316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https://blog.skyvia.com/sql-server-data-warehouse-the-easy-and-practical-guide/</a:t>
            </a:r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2532" name="Picture 4" descr="Typical Data Warehousing Environment">
            <a:extLst>
              <a:ext uri="{FF2B5EF4-FFF2-40B4-BE49-F238E27FC236}">
                <a16:creationId xmlns:a16="http://schemas.microsoft.com/office/drawing/2014/main" id="{763B3EB2-C7CF-787B-C2DB-328DFE86F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858230"/>
            <a:ext cx="6045200" cy="38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C3EA78FB-79B6-D862-EC47-B0C33B2A73E6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6843600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379" y="943074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Tradicional </a:t>
            </a:r>
            <a:r>
              <a:rPr lang="pt-PT" sz="4400" dirty="0" err="1"/>
              <a:t>vs</a:t>
            </a:r>
            <a:r>
              <a:rPr lang="pt-PT" sz="4400" dirty="0"/>
              <a:t> </a:t>
            </a:r>
            <a:r>
              <a:rPr lang="pt-PT" sz="4400" dirty="0" err="1"/>
              <a:t>Stack</a:t>
            </a:r>
            <a:r>
              <a:rPr lang="pt-PT" sz="4400" dirty="0"/>
              <a:t> Moderno</a:t>
            </a:r>
            <a:endParaRPr sz="4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725559" y="5829878"/>
            <a:ext cx="7567749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https://techcommunity.microsoft.com/t5/azure-synapse-analytics-blog/the-data-lakehouse-the-data-warehouse-and-a-modern-data-platform/ba-p/2792337</a:t>
            </a:r>
          </a:p>
        </p:txBody>
      </p:sp>
      <p:pic>
        <p:nvPicPr>
          <p:cNvPr id="20482" name="Picture 2" descr="thumbnail image 1 captioned Databricks - What is a data lakehouse">
            <a:extLst>
              <a:ext uri="{FF2B5EF4-FFF2-40B4-BE49-F238E27FC236}">
                <a16:creationId xmlns:a16="http://schemas.microsoft.com/office/drawing/2014/main" id="{C68C7E6D-AA41-9D76-DBBA-E9F3F8FD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59" y="1749222"/>
            <a:ext cx="7457378" cy="39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EC52CB79-0C4F-D82A-2341-0E8843DE3A4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26393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26030439-7A38-A7A0-8B86-F03A95D3C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2089" y="781143"/>
            <a:ext cx="8505809" cy="61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ETL </a:t>
            </a:r>
            <a:r>
              <a:rPr lang="pt-PT" sz="2400" dirty="0" err="1"/>
              <a:t>vs</a:t>
            </a:r>
            <a:r>
              <a:rPr lang="pt-PT" sz="2400" dirty="0"/>
              <a:t> ELT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E70A8D-A5F8-8658-0359-F0FC88C9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3" y="1939147"/>
            <a:ext cx="6979266" cy="3806183"/>
          </a:xfrm>
          <a:prstGeom prst="rect">
            <a:avLst/>
          </a:prstGeom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8F98671E-A354-61C8-66B7-5D75B10C4F6B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3195137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26030439-7A38-A7A0-8B86-F03A95D3C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2089" y="781143"/>
            <a:ext cx="8505809" cy="61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ETL </a:t>
            </a:r>
            <a:r>
              <a:rPr lang="pt-PT" sz="2400" dirty="0" err="1"/>
              <a:t>vs</a:t>
            </a:r>
            <a:r>
              <a:rPr lang="pt-PT" sz="2400" dirty="0"/>
              <a:t> ELT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39121-12A7-3225-1C05-9BA1CEF5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3" y="1947392"/>
            <a:ext cx="6461970" cy="3740322"/>
          </a:xfrm>
          <a:prstGeom prst="rect">
            <a:avLst/>
          </a:prstGeom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E0552047-4CAE-8F58-3A79-A9923B45D30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3797635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28F6A-090A-B872-F5AD-DC044B8CEFB6}"/>
              </a:ext>
            </a:extLst>
          </p:cNvPr>
          <p:cNvSpPr txBox="1"/>
          <p:nvPr/>
        </p:nvSpPr>
        <p:spPr>
          <a:xfrm>
            <a:off x="615593" y="709825"/>
            <a:ext cx="7480663" cy="565058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r>
              <a:rPr lang="pt-PT" sz="1100" b="1" dirty="0"/>
              <a:t>ETL (</a:t>
            </a:r>
            <a:r>
              <a:rPr lang="pt-PT" sz="1100" b="1" dirty="0" err="1"/>
              <a:t>Extract</a:t>
            </a:r>
            <a:r>
              <a:rPr lang="pt-PT" sz="1100" b="1" dirty="0"/>
              <a:t>, </a:t>
            </a:r>
            <a:r>
              <a:rPr lang="pt-PT" sz="1100" b="1" dirty="0" err="1"/>
              <a:t>Transform</a:t>
            </a:r>
            <a:r>
              <a:rPr lang="pt-PT" sz="1100" b="1" dirty="0"/>
              <a:t>, </a:t>
            </a:r>
            <a:r>
              <a:rPr lang="pt-PT" sz="1100" b="1" dirty="0" err="1"/>
              <a:t>Load</a:t>
            </a:r>
            <a:r>
              <a:rPr lang="pt-PT" sz="1100" b="1" dirty="0"/>
              <a:t>)</a:t>
            </a:r>
          </a:p>
          <a:p>
            <a:r>
              <a:rPr lang="pt-PT" sz="1100" b="1" dirty="0"/>
              <a:t>Descrição:</a:t>
            </a:r>
            <a:endParaRPr lang="pt-PT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100" dirty="0"/>
              <a:t>Os dados são extraídos das fontes, transformados conforme necessário e, em seguida, carregados no sistema de destino (geralmente um data </a:t>
            </a:r>
            <a:r>
              <a:rPr lang="pt-PT" sz="1100" dirty="0" err="1"/>
              <a:t>warehouse</a:t>
            </a:r>
            <a:r>
              <a:rPr lang="pt-PT" sz="1100" dirty="0"/>
              <a:t>).</a:t>
            </a:r>
          </a:p>
          <a:p>
            <a:r>
              <a:rPr lang="pt-PT" sz="1100" b="1" dirty="0"/>
              <a:t>Vantagens:</a:t>
            </a:r>
            <a:endParaRPr lang="pt-PT" sz="1100" dirty="0"/>
          </a:p>
          <a:p>
            <a:pPr>
              <a:buFont typeface="+mj-lt"/>
              <a:buAutoNum type="arabicPeriod"/>
            </a:pPr>
            <a:r>
              <a:rPr lang="pt-PT" sz="1100" b="1" dirty="0"/>
              <a:t>Controle e Qualidade dos Dados:</a:t>
            </a:r>
            <a:r>
              <a:rPr lang="pt-PT" sz="1100" dirty="0"/>
              <a:t> Transformações ocorrem antes do carregamento, permitindo a validação e limpeza dos dados antes de inseri-los no data </a:t>
            </a:r>
            <a:r>
              <a:rPr lang="pt-PT" sz="1100" dirty="0" err="1"/>
              <a:t>warehouse</a:t>
            </a:r>
            <a:r>
              <a:rPr lang="pt-PT" sz="1100" dirty="0"/>
              <a:t>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Performance do Data </a:t>
            </a:r>
            <a:r>
              <a:rPr lang="pt-PT" sz="1100" b="1" dirty="0" err="1"/>
              <a:t>Warehouse</a:t>
            </a:r>
            <a:r>
              <a:rPr lang="pt-PT" sz="1100" b="1" dirty="0"/>
              <a:t>:</a:t>
            </a:r>
            <a:r>
              <a:rPr lang="pt-PT" sz="1100" dirty="0"/>
              <a:t> A maioria das transformações pesadas ocorre fora do data </a:t>
            </a:r>
            <a:r>
              <a:rPr lang="pt-PT" sz="1100" dirty="0" err="1"/>
              <a:t>warehouse</a:t>
            </a:r>
            <a:r>
              <a:rPr lang="pt-PT" sz="1100" dirty="0"/>
              <a:t>, liberando-o para consultas e análises rápidas.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Compatibilidade:</a:t>
            </a:r>
            <a:r>
              <a:rPr lang="pt-PT" sz="1100" dirty="0"/>
              <a:t> Adequado para data </a:t>
            </a:r>
            <a:r>
              <a:rPr lang="pt-PT" sz="1100" dirty="0" err="1"/>
              <a:t>warehouses</a:t>
            </a:r>
            <a:r>
              <a:rPr lang="pt-PT" sz="1100" dirty="0"/>
              <a:t> tradicionais que podem não suportar transformações complexas no próprio sistema.</a:t>
            </a:r>
          </a:p>
          <a:p>
            <a:r>
              <a:rPr lang="pt-PT" sz="1100" b="1" dirty="0"/>
              <a:t>Desvantagens:</a:t>
            </a:r>
            <a:endParaRPr lang="pt-PT" sz="1100" dirty="0"/>
          </a:p>
          <a:p>
            <a:pPr>
              <a:buFont typeface="+mj-lt"/>
              <a:buAutoNum type="arabicPeriod"/>
            </a:pPr>
            <a:r>
              <a:rPr lang="pt-PT" sz="1100" b="1" dirty="0"/>
              <a:t>Tempo de Processamento:</a:t>
            </a:r>
            <a:r>
              <a:rPr lang="pt-PT" sz="1100" dirty="0"/>
              <a:t> Pode ser mais demorado, pois os dados precisam ser transformados antes do carregamento.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Manutenção:</a:t>
            </a:r>
            <a:r>
              <a:rPr lang="pt-PT" sz="1100" dirty="0"/>
              <a:t> Pode exigir um esforço maior para manter e atualizar scripts de transformação.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Recursos Computacionais:</a:t>
            </a:r>
            <a:r>
              <a:rPr lang="pt-PT" sz="1100" dirty="0"/>
              <a:t> Requer recursos computacionais consideráveis fora do data </a:t>
            </a:r>
            <a:r>
              <a:rPr lang="pt-PT" sz="1100" dirty="0" err="1"/>
              <a:t>warehouse</a:t>
            </a:r>
            <a:r>
              <a:rPr lang="pt-PT" sz="1100" dirty="0"/>
              <a:t>, o que pode ser caro.</a:t>
            </a:r>
          </a:p>
          <a:p>
            <a:endParaRPr lang="pt-PT" sz="1100" dirty="0"/>
          </a:p>
          <a:p>
            <a:r>
              <a:rPr lang="pt-PT" sz="1100" b="1" dirty="0"/>
              <a:t>ELT (</a:t>
            </a:r>
            <a:r>
              <a:rPr lang="pt-PT" sz="1100" b="1" dirty="0" err="1"/>
              <a:t>Extract</a:t>
            </a:r>
            <a:r>
              <a:rPr lang="pt-PT" sz="1100" b="1" dirty="0"/>
              <a:t>, </a:t>
            </a:r>
            <a:r>
              <a:rPr lang="pt-PT" sz="1100" b="1" dirty="0" err="1"/>
              <a:t>Load</a:t>
            </a:r>
            <a:r>
              <a:rPr lang="pt-PT" sz="1100" b="1" dirty="0"/>
              <a:t>, </a:t>
            </a:r>
            <a:r>
              <a:rPr lang="pt-PT" sz="1100" b="1" dirty="0" err="1"/>
              <a:t>Transform</a:t>
            </a:r>
            <a:r>
              <a:rPr lang="pt-PT" sz="1100" b="1" dirty="0"/>
              <a:t>)</a:t>
            </a:r>
          </a:p>
          <a:p>
            <a:r>
              <a:rPr lang="pt-PT" sz="1100" b="1" dirty="0"/>
              <a:t>Descrição:</a:t>
            </a:r>
            <a:endParaRPr lang="pt-PT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100" dirty="0"/>
              <a:t>Os dados são extraídos das fontes e carregados no sistema de destino (geralmente um data </a:t>
            </a:r>
            <a:r>
              <a:rPr lang="pt-PT" sz="1100" dirty="0" err="1"/>
              <a:t>lake</a:t>
            </a:r>
            <a:r>
              <a:rPr lang="pt-PT" sz="1100" dirty="0"/>
              <a:t> ou um data </a:t>
            </a:r>
            <a:r>
              <a:rPr lang="pt-PT" sz="1100" dirty="0" err="1"/>
              <a:t>warehouse</a:t>
            </a:r>
            <a:r>
              <a:rPr lang="pt-PT" sz="1100" dirty="0"/>
              <a:t> moderno), onde são então transformados conforme necessário.</a:t>
            </a:r>
          </a:p>
          <a:p>
            <a:r>
              <a:rPr lang="pt-PT" sz="1100" b="1" dirty="0"/>
              <a:t>Vantagens:</a:t>
            </a:r>
            <a:endParaRPr lang="pt-PT" sz="1100" dirty="0"/>
          </a:p>
          <a:p>
            <a:pPr>
              <a:buFont typeface="+mj-lt"/>
              <a:buAutoNum type="arabicPeriod"/>
            </a:pPr>
            <a:r>
              <a:rPr lang="pt-PT" sz="1100" b="1" dirty="0"/>
              <a:t>Velocidade Inicial:</a:t>
            </a:r>
            <a:r>
              <a:rPr lang="pt-PT" sz="1100" dirty="0"/>
              <a:t> Carregar dados brutos diretamente no sistema de destino pode ser mais rápido inicialmente.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Aproveitamento de Recursos:</a:t>
            </a:r>
            <a:r>
              <a:rPr lang="pt-PT" sz="1100" dirty="0"/>
              <a:t> Utiliza o poder de processamento do sistema de destino (geralmente mais escalável e poderoso) para realizar transformações.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Flexibilidade:</a:t>
            </a:r>
            <a:r>
              <a:rPr lang="pt-PT" sz="1100" dirty="0"/>
              <a:t> Permite trabalhar com dados brutos e realizar diferentes transformações conforme necessário para diferentes análises.</a:t>
            </a:r>
          </a:p>
          <a:p>
            <a:r>
              <a:rPr lang="pt-PT" sz="1100" b="1" dirty="0"/>
              <a:t>Desvantagens:</a:t>
            </a:r>
            <a:endParaRPr lang="pt-PT" sz="1100" dirty="0"/>
          </a:p>
          <a:p>
            <a:pPr>
              <a:buFont typeface="+mj-lt"/>
              <a:buAutoNum type="arabicPeriod"/>
            </a:pPr>
            <a:r>
              <a:rPr lang="pt-PT" sz="1100" b="1" dirty="0"/>
              <a:t>Qualidade dos Dados:</a:t>
            </a:r>
            <a:r>
              <a:rPr lang="pt-PT" sz="1100" dirty="0"/>
              <a:t> Dados brutos são carregados no sistema de destino, o que pode requerer transformações complexas e limpezas posteriores.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Complexidade na Consulta:</a:t>
            </a:r>
            <a:r>
              <a:rPr lang="pt-PT" sz="1100" dirty="0"/>
              <a:t> As consultas podem precisar lidar com dados brutos e transformações complexas, o que pode impactar a performance.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Custo de Armazenamento:</a:t>
            </a:r>
            <a:r>
              <a:rPr lang="pt-PT" sz="1100" dirty="0"/>
              <a:t> Armazenar dados brutos e transformados pode consumir mais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896D4056-20F1-7E11-4851-5B7FDA01C935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1479316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530280" y="5925316"/>
            <a:ext cx="7567749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https://techcommunity.microsoft.com/t5/azure-synapse-analytics-blog/the-data-lakehouse-the-data-warehouse-and-a-modern-data-platform/ba-p/2792337</a:t>
            </a:r>
          </a:p>
        </p:txBody>
      </p:sp>
      <p:pic>
        <p:nvPicPr>
          <p:cNvPr id="5" name="Picture 28" descr="Data Cloud">
            <a:extLst>
              <a:ext uri="{FF2B5EF4-FFF2-40B4-BE49-F238E27FC236}">
                <a16:creationId xmlns:a16="http://schemas.microsoft.com/office/drawing/2014/main" id="{74A92661-7506-95D2-E913-BC3588AE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2" y="747598"/>
            <a:ext cx="1318066" cy="131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thumbnail image 2 captioned Snowflake for Data Lakes">
            <a:extLst>
              <a:ext uri="{FF2B5EF4-FFF2-40B4-BE49-F238E27FC236}">
                <a16:creationId xmlns:a16="http://schemas.microsoft.com/office/drawing/2014/main" id="{83E54D04-D769-73E8-E550-0FF3B47D3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2" y="1691527"/>
            <a:ext cx="7145868" cy="401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6;p16">
            <a:extLst>
              <a:ext uri="{FF2B5EF4-FFF2-40B4-BE49-F238E27FC236}">
                <a16:creationId xmlns:a16="http://schemas.microsoft.com/office/drawing/2014/main" id="{37C0E632-A6CE-5FFD-E301-3BF99D92A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379" y="943074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Moderno</a:t>
            </a:r>
            <a:endParaRPr sz="4400" dirty="0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544AED73-6F74-B68F-C154-6A1C04F9402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2727531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137" y="943074"/>
            <a:ext cx="8345996" cy="503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que é uma API?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7128-59E0-EBD2-3D3D-20E7EA0B14BE}"/>
              </a:ext>
            </a:extLst>
          </p:cNvPr>
          <p:cNvSpPr txBox="1"/>
          <p:nvPr/>
        </p:nvSpPr>
        <p:spPr>
          <a:xfrm>
            <a:off x="113001" y="5956005"/>
            <a:ext cx="493796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https://aws.amazon.com/what-is/api/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0C5EE-54BC-1A86-E04E-ADE3895B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1" y="2485671"/>
            <a:ext cx="4538027" cy="2250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9ACA4-76A8-F95C-FDFD-CA0EA3DEE2F9}"/>
              </a:ext>
            </a:extLst>
          </p:cNvPr>
          <p:cNvSpPr txBox="1"/>
          <p:nvPr/>
        </p:nvSpPr>
        <p:spPr>
          <a:xfrm>
            <a:off x="4737463" y="1995327"/>
            <a:ext cx="3868616" cy="376545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Application</a:t>
            </a:r>
            <a:r>
              <a:rPr kumimoji="0" lang="pt-PT" altLang="pt-P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PT" altLang="pt-P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Programming</a:t>
            </a:r>
            <a:r>
              <a:rPr kumimoji="0" lang="pt-PT" altLang="pt-P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Interface (Interface de Programação de Aplicações</a:t>
            </a: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 conjunto de definições e protocolos que permite que diferentes softwares se comuniquem entre si.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2000" dirty="0">
              <a:solidFill>
                <a:schemeClr val="tx1"/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Elas fornecem métodos padronizados para que aplicativos possam "pedir" e "trocar" dados e funcionalidades de forma segura e eficiente.</a:t>
            </a: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2ECBBA69-842D-782B-4E1F-5B01411E2B98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7593588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0" y="6025613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https://blog.skyvia.com/sql-server-data-warehouse-the-easy-and-practical-guide/</a:t>
            </a:r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1CF08-10F5-D9A2-3F0B-CBBD9BFE4274}"/>
              </a:ext>
            </a:extLst>
          </p:cNvPr>
          <p:cNvSpPr txBox="1"/>
          <p:nvPr/>
        </p:nvSpPr>
        <p:spPr>
          <a:xfrm>
            <a:off x="214960" y="1106775"/>
            <a:ext cx="5748867" cy="433965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b="1" dirty="0"/>
              <a:t>Tradicional:</a:t>
            </a:r>
          </a:p>
          <a:p>
            <a:pPr algn="l"/>
            <a:endParaRPr lang="pt-PT" sz="1200" b="1" dirty="0"/>
          </a:p>
          <a:p>
            <a:pPr algn="l"/>
            <a:r>
              <a:rPr lang="pt-PT" sz="1200" b="1" dirty="0"/>
              <a:t>Banco de Dados Relacional (RDBMS)</a:t>
            </a:r>
            <a:r>
              <a:rPr lang="pt-PT" sz="1200" dirty="0"/>
              <a:t>: Onde os dados são armazenados e gerenciados. Exemplos incluem Microsoft SQL Server, Oracle, </a:t>
            </a:r>
            <a:r>
              <a:rPr lang="pt-PT" sz="1200" dirty="0" err="1"/>
              <a:t>MySQL</a:t>
            </a:r>
            <a:r>
              <a:rPr lang="pt-PT" sz="1200" dirty="0"/>
              <a:t> e </a:t>
            </a:r>
            <a:r>
              <a:rPr lang="pt-PT" sz="1200" dirty="0" err="1"/>
              <a:t>PostgreSQL</a:t>
            </a:r>
            <a:r>
              <a:rPr lang="pt-PT" sz="1200" dirty="0"/>
              <a:t>.</a:t>
            </a:r>
          </a:p>
          <a:p>
            <a:pPr algn="l"/>
            <a:endParaRPr lang="pt-PT" sz="1200" dirty="0"/>
          </a:p>
          <a:p>
            <a:pPr algn="l"/>
            <a:endParaRPr lang="pt-PT" sz="1200" dirty="0"/>
          </a:p>
          <a:p>
            <a:pPr algn="l"/>
            <a:r>
              <a:rPr lang="pt-PT" sz="1200" b="1" dirty="0"/>
              <a:t>Ferramenta de Gerenciamento de Banco de Dados</a:t>
            </a:r>
            <a:r>
              <a:rPr lang="pt-PT" sz="1200" dirty="0"/>
              <a:t>: Utilizada para gerenciar, configurar e monitorar o banco de dados. O SSMS é a ferramenta oficial para o Microsoft SQL Server.</a:t>
            </a:r>
          </a:p>
          <a:p>
            <a:pPr algn="l"/>
            <a:endParaRPr lang="pt-PT" sz="1200" b="1" dirty="0"/>
          </a:p>
          <a:p>
            <a:pPr algn="l"/>
            <a:r>
              <a:rPr lang="pt-PT" sz="1200" b="1" dirty="0"/>
              <a:t>ETL (</a:t>
            </a:r>
            <a:r>
              <a:rPr lang="pt-PT" sz="1200" b="1" dirty="0" err="1"/>
              <a:t>Extract</a:t>
            </a:r>
            <a:r>
              <a:rPr lang="pt-PT" sz="1200" b="1" dirty="0"/>
              <a:t>, </a:t>
            </a:r>
            <a:r>
              <a:rPr lang="pt-PT" sz="1200" b="1" dirty="0" err="1"/>
              <a:t>Transform</a:t>
            </a:r>
            <a:r>
              <a:rPr lang="pt-PT" sz="1200" b="1" dirty="0"/>
              <a:t>, </a:t>
            </a:r>
            <a:r>
              <a:rPr lang="pt-PT" sz="1200" b="1" dirty="0" err="1"/>
              <a:t>Load</a:t>
            </a:r>
            <a:r>
              <a:rPr lang="pt-PT" sz="1200" b="1" dirty="0"/>
              <a:t>)</a:t>
            </a:r>
            <a:r>
              <a:rPr lang="pt-PT" sz="1200" dirty="0"/>
              <a:t>: Processos e ferramentas que movem e transformam dados de fontes diversas para o banco de dados. Exemplos incluem SQL Server Integration </a:t>
            </a:r>
            <a:r>
              <a:rPr lang="pt-PT" sz="1200" dirty="0" err="1"/>
              <a:t>Services</a:t>
            </a:r>
            <a:r>
              <a:rPr lang="pt-PT" sz="1200" dirty="0"/>
              <a:t> (SSIS), </a:t>
            </a:r>
            <a:r>
              <a:rPr lang="pt-PT" sz="1200" dirty="0" err="1"/>
              <a:t>Informatica</a:t>
            </a:r>
            <a:r>
              <a:rPr lang="pt-PT" sz="1200" dirty="0"/>
              <a:t> e </a:t>
            </a:r>
            <a:r>
              <a:rPr lang="pt-PT" sz="1200" dirty="0" err="1"/>
              <a:t>Talend</a:t>
            </a:r>
            <a:r>
              <a:rPr lang="pt-PT" sz="1200" dirty="0"/>
              <a:t>.</a:t>
            </a:r>
          </a:p>
          <a:p>
            <a:pPr algn="l"/>
            <a:endParaRPr lang="pt-PT" sz="1200" dirty="0"/>
          </a:p>
          <a:p>
            <a:pPr algn="l"/>
            <a:endParaRPr lang="pt-PT" sz="1200" dirty="0"/>
          </a:p>
          <a:p>
            <a:pPr algn="l"/>
            <a:r>
              <a:rPr lang="pt-PT" sz="1200" b="1" dirty="0"/>
              <a:t>Ferramenta de BI (Business </a:t>
            </a:r>
            <a:r>
              <a:rPr lang="pt-PT" sz="1200" b="1" dirty="0" err="1"/>
              <a:t>Intelligence</a:t>
            </a:r>
            <a:r>
              <a:rPr lang="pt-PT" sz="1200" b="1" dirty="0"/>
              <a:t>)</a:t>
            </a:r>
            <a:r>
              <a:rPr lang="pt-PT" sz="1200" dirty="0"/>
              <a:t>: Ferramentas que analisam e visualizam dados para ajudar na tomada de decisões. Exemplos incluem SQL Server </a:t>
            </a:r>
            <a:r>
              <a:rPr lang="pt-PT" sz="1200" dirty="0" err="1"/>
              <a:t>Reporting</a:t>
            </a:r>
            <a:r>
              <a:rPr lang="pt-PT" sz="1200" dirty="0"/>
              <a:t> </a:t>
            </a:r>
            <a:r>
              <a:rPr lang="pt-PT" sz="1200" dirty="0" err="1"/>
              <a:t>Services</a:t>
            </a:r>
            <a:r>
              <a:rPr lang="pt-PT" sz="1200" dirty="0"/>
              <a:t> (SSRS), </a:t>
            </a:r>
            <a:r>
              <a:rPr lang="pt-PT" sz="1200" dirty="0" err="1"/>
              <a:t>Power</a:t>
            </a:r>
            <a:r>
              <a:rPr lang="pt-PT" sz="1200" dirty="0"/>
              <a:t> BI, </a:t>
            </a:r>
            <a:r>
              <a:rPr lang="pt-PT" sz="1200" dirty="0" err="1"/>
              <a:t>Tableau</a:t>
            </a:r>
            <a:r>
              <a:rPr lang="pt-PT" sz="1200" dirty="0"/>
              <a:t> e </a:t>
            </a:r>
            <a:r>
              <a:rPr lang="pt-PT" sz="1200" dirty="0" err="1"/>
              <a:t>QlikView</a:t>
            </a:r>
            <a:r>
              <a:rPr lang="pt-PT" sz="1200" dirty="0"/>
              <a:t>.</a:t>
            </a:r>
          </a:p>
          <a:p>
            <a:pPr algn="l"/>
            <a:endParaRPr lang="pt-PT" sz="1200" dirty="0"/>
          </a:p>
          <a:p>
            <a:pPr algn="l"/>
            <a:endParaRPr lang="pt-PT" sz="1200" dirty="0"/>
          </a:p>
          <a:p>
            <a:pPr algn="l"/>
            <a:r>
              <a:rPr lang="pt-PT" sz="1200" b="1" dirty="0"/>
              <a:t> </a:t>
            </a:r>
            <a:r>
              <a:rPr lang="pt-PT" sz="1200" b="1" dirty="0" err="1"/>
              <a:t>Middleware</a:t>
            </a:r>
            <a:r>
              <a:rPr lang="pt-PT" sz="1200" b="1" dirty="0"/>
              <a:t> e Ferramentas de Conexão</a:t>
            </a:r>
            <a:r>
              <a:rPr lang="pt-PT" sz="1200" dirty="0"/>
              <a:t>: Ferramentas e serviços que facilitam a conexão e a integração entre sistemas diferentes e o banco de dados.</a:t>
            </a:r>
          </a:p>
        </p:txBody>
      </p:sp>
      <p:pic>
        <p:nvPicPr>
          <p:cNvPr id="23556" name="Picture 4" descr="altyra.com/wp-content/uploads/2018/11/microsoft-sq...">
            <a:extLst>
              <a:ext uri="{FF2B5EF4-FFF2-40B4-BE49-F238E27FC236}">
                <a16:creationId xmlns:a16="http://schemas.microsoft.com/office/drawing/2014/main" id="{39144502-BF28-8191-A756-EABBCAB3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711" y="1488692"/>
            <a:ext cx="923718" cy="7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O que é PostgreSQL?">
            <a:extLst>
              <a:ext uri="{FF2B5EF4-FFF2-40B4-BE49-F238E27FC236}">
                <a16:creationId xmlns:a16="http://schemas.microsoft.com/office/drawing/2014/main" id="{72631B2E-5833-57DC-DDBE-6AE46CA8F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435" y="1475873"/>
            <a:ext cx="1531522" cy="86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O que é e como usar o MySQL?">
            <a:extLst>
              <a:ext uri="{FF2B5EF4-FFF2-40B4-BE49-F238E27FC236}">
                <a16:creationId xmlns:a16="http://schemas.microsoft.com/office/drawing/2014/main" id="{CBD57D57-33B6-6B82-A173-FB714AF5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809325"/>
            <a:ext cx="1023691" cy="5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How to Install Microsoft SQL Server 2019 &amp; SSMS on Windows (On-Prem) | by  Rahul Sounder | Medium">
            <a:extLst>
              <a:ext uri="{FF2B5EF4-FFF2-40B4-BE49-F238E27FC236}">
                <a16:creationId xmlns:a16="http://schemas.microsoft.com/office/drawing/2014/main" id="{B7495C6A-77AC-4543-093C-67D9262B2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63" y="2340806"/>
            <a:ext cx="923718" cy="81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What is SSIS? Its advantages and disadvantages - Business and GxP compliant  solutions, services by Sarjen">
            <a:extLst>
              <a:ext uri="{FF2B5EF4-FFF2-40B4-BE49-F238E27FC236}">
                <a16:creationId xmlns:a16="http://schemas.microsoft.com/office/drawing/2014/main" id="{ED7A1897-603B-B6AB-C8BF-6E2D0DB8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314" y="3423793"/>
            <a:ext cx="1466615" cy="5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QlikView 2024 Overview: Pricing, Ratings &amp; Details | TechnologyAdvice">
            <a:extLst>
              <a:ext uri="{FF2B5EF4-FFF2-40B4-BE49-F238E27FC236}">
                <a16:creationId xmlns:a16="http://schemas.microsoft.com/office/drawing/2014/main" id="{E8FA7494-B3EB-E0DB-E5C1-D925ACD1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985" y="4314961"/>
            <a:ext cx="690346" cy="6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EC33CB45-1416-5285-6DFD-61CA344D5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21" y="4308994"/>
            <a:ext cx="1321033" cy="6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O que é o Power BI? - Guia do Power BI para iniciantes | DataCamp">
            <a:extLst>
              <a:ext uri="{FF2B5EF4-FFF2-40B4-BE49-F238E27FC236}">
                <a16:creationId xmlns:a16="http://schemas.microsoft.com/office/drawing/2014/main" id="{C11A2B20-8F07-1F68-D013-141DE656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39" y="5074049"/>
            <a:ext cx="942825" cy="92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Providing High Availability to SQL Server Reporting Services | Edwin M  Sarmiento">
            <a:extLst>
              <a:ext uri="{FF2B5EF4-FFF2-40B4-BE49-F238E27FC236}">
                <a16:creationId xmlns:a16="http://schemas.microsoft.com/office/drawing/2014/main" id="{7D8BDBAA-EC21-5289-8BF1-5B95478A1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145" y="5285372"/>
            <a:ext cx="1465984" cy="50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4" name="Picture 22" descr="Oracle-data-warehousing | RPA DevOps Workday Hyperion Oracle Apps Training">
            <a:extLst>
              <a:ext uri="{FF2B5EF4-FFF2-40B4-BE49-F238E27FC236}">
                <a16:creationId xmlns:a16="http://schemas.microsoft.com/office/drawing/2014/main" id="{BB2F28C5-0A93-E44E-7341-C42E3896F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816" y="942098"/>
            <a:ext cx="1075420" cy="64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C8F2E81B-62F1-CEB4-7DA1-C721077DF9F6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0719774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Tradicional está morto?</a:t>
            </a:r>
            <a:endParaRPr sz="44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79934-0B8E-5487-17F9-126EC8B2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93" y="1672195"/>
            <a:ext cx="6391502" cy="4431257"/>
          </a:xfrm>
          <a:prstGeom prst="rect">
            <a:avLst/>
          </a:prstGeom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B769228B-335D-8C45-3332-B3D8FFD46958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35111984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Tradicional está morto?</a:t>
            </a:r>
            <a:endParaRPr sz="44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CF7E-52E1-EE5C-9D67-851CBD78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542" y="1808967"/>
            <a:ext cx="7034456" cy="4196077"/>
          </a:xfrm>
          <a:prstGeom prst="rect">
            <a:avLst/>
          </a:prstGeom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E0E4B1EB-DA64-9C05-71DA-6428E43896B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542144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Diferenças-chave</a:t>
            </a:r>
            <a:endParaRPr sz="44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51535-C006-0691-69C6-1C6670200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9" y="1742612"/>
            <a:ext cx="4395941" cy="1937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FC1F9E-4CEA-7F14-A820-E889A5A06FE9}"/>
              </a:ext>
            </a:extLst>
          </p:cNvPr>
          <p:cNvSpPr txBox="1"/>
          <p:nvPr/>
        </p:nvSpPr>
        <p:spPr>
          <a:xfrm>
            <a:off x="-299268" y="5273808"/>
            <a:ext cx="4572000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2400" b="1" dirty="0"/>
              <a:t>1) Modular </a:t>
            </a:r>
            <a:r>
              <a:rPr lang="pt-PT" sz="2400" b="1" dirty="0" err="1"/>
              <a:t>vs</a:t>
            </a:r>
            <a:r>
              <a:rPr lang="pt-PT" b="1" dirty="0"/>
              <a:t> Acoplada</a:t>
            </a:r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E8E51-4F86-4B33-90FF-C422C1060F46}"/>
              </a:ext>
            </a:extLst>
          </p:cNvPr>
          <p:cNvSpPr txBox="1"/>
          <p:nvPr/>
        </p:nvSpPr>
        <p:spPr>
          <a:xfrm>
            <a:off x="298784" y="5985576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https://www.youtube.com/watch?v=GVyuPHumef8/</a:t>
            </a:r>
          </a:p>
        </p:txBody>
      </p:sp>
      <p:pic>
        <p:nvPicPr>
          <p:cNvPr id="24580" name="Picture 4" descr="filtering objects">
            <a:extLst>
              <a:ext uri="{FF2B5EF4-FFF2-40B4-BE49-F238E27FC236}">
                <a16:creationId xmlns:a16="http://schemas.microsoft.com/office/drawing/2014/main" id="{D3D8C1B1-F625-4B89-3147-ABF7B13B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19708"/>
            <a:ext cx="4151489" cy="24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8C70581C-576F-E3D9-A5C2-75E3B48B7C8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063491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Diferenças-chave</a:t>
            </a:r>
            <a:endParaRPr sz="44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C1F9E-4CEA-7F14-A820-E889A5A06FE9}"/>
              </a:ext>
            </a:extLst>
          </p:cNvPr>
          <p:cNvSpPr txBox="1"/>
          <p:nvPr/>
        </p:nvSpPr>
        <p:spPr>
          <a:xfrm>
            <a:off x="74023" y="5470738"/>
            <a:ext cx="4572000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b="1" dirty="0"/>
              <a:t>2</a:t>
            </a:r>
            <a:r>
              <a:rPr lang="pt-PT" sz="2400" b="1" dirty="0"/>
              <a:t>) </a:t>
            </a:r>
            <a:r>
              <a:rPr lang="pt-PT" b="1" dirty="0" err="1"/>
              <a:t>On</a:t>
            </a:r>
            <a:r>
              <a:rPr lang="pt-PT" b="1" dirty="0"/>
              <a:t> </a:t>
            </a:r>
            <a:r>
              <a:rPr lang="pt-PT" b="1" dirty="0" err="1"/>
              <a:t>Premise</a:t>
            </a:r>
            <a:r>
              <a:rPr lang="pt-PT" b="1" dirty="0"/>
              <a:t> </a:t>
            </a:r>
            <a:r>
              <a:rPr lang="pt-PT" b="1" dirty="0" err="1"/>
              <a:t>vs</a:t>
            </a:r>
            <a:r>
              <a:rPr lang="pt-PT" b="1" dirty="0"/>
              <a:t> </a:t>
            </a:r>
            <a:r>
              <a:rPr lang="pt-PT" b="1" dirty="0" err="1"/>
              <a:t>Cloud</a:t>
            </a:r>
            <a:endParaRPr lang="pt-PT" dirty="0"/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07F13F37-97DF-87B2-D7AC-6E757910F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3" y="1632613"/>
            <a:ext cx="6357257" cy="357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8CFD1-898F-9736-C43E-62FDA32C156C}"/>
              </a:ext>
            </a:extLst>
          </p:cNvPr>
          <p:cNvSpPr txBox="1"/>
          <p:nvPr/>
        </p:nvSpPr>
        <p:spPr>
          <a:xfrm>
            <a:off x="298784" y="6074982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https://www.youtube.com/watch?v=GVyuPHumef8/</a:t>
            </a:r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AB06A2AA-268D-FC38-AB90-E8AB5C81E249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8541046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Diferenças-chave</a:t>
            </a:r>
            <a:endParaRPr sz="44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C1F9E-4CEA-7F14-A820-E889A5A06FE9}"/>
              </a:ext>
            </a:extLst>
          </p:cNvPr>
          <p:cNvSpPr txBox="1"/>
          <p:nvPr/>
        </p:nvSpPr>
        <p:spPr>
          <a:xfrm>
            <a:off x="74023" y="5470739"/>
            <a:ext cx="7467600" cy="83099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/>
            <a:r>
              <a:rPr lang="pt-PT" sz="2400" b="1" dirty="0"/>
              <a:t>3) </a:t>
            </a:r>
            <a:r>
              <a:rPr lang="pt-PT" dirty="0">
                <a:solidFill>
                  <a:srgbClr val="202124"/>
                </a:solidFill>
                <a:latin typeface="Arial Unicode MS"/>
              </a:rPr>
              <a:t>I</a:t>
            </a: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ntimidar </a:t>
            </a:r>
            <a:r>
              <a:rPr kumimoji="0" lang="pt-PT" altLang="pt-PT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vs</a:t>
            </a: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Entusiasmar a área de neg</a:t>
            </a:r>
            <a:r>
              <a:rPr lang="pt-PT" altLang="pt-PT" dirty="0">
                <a:solidFill>
                  <a:srgbClr val="202124"/>
                </a:solidFill>
                <a:latin typeface="Arial Unicode MS"/>
                <a:ea typeface="inherit"/>
              </a:rPr>
              <a:t>ócio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CFD1-898F-9736-C43E-62FDA32C156C}"/>
              </a:ext>
            </a:extLst>
          </p:cNvPr>
          <p:cNvSpPr txBox="1"/>
          <p:nvPr/>
        </p:nvSpPr>
        <p:spPr>
          <a:xfrm>
            <a:off x="231284" y="6085006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https://www.youtube.com/watch?v=GVyuPHumef8/</a:t>
            </a:r>
          </a:p>
        </p:txBody>
      </p:sp>
      <p:pic>
        <p:nvPicPr>
          <p:cNvPr id="26629" name="Picture 5" descr="Machine Learning Model">
            <a:extLst>
              <a:ext uri="{FF2B5EF4-FFF2-40B4-BE49-F238E27FC236}">
                <a16:creationId xmlns:a16="http://schemas.microsoft.com/office/drawing/2014/main" id="{A14787E1-D2F9-5373-B5BF-8842DEB5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6" y="1814174"/>
            <a:ext cx="6068284" cy="343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FE280536-6F53-9E51-91DF-D3DCA2143FA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9369668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26626" name="Google Shape;57;p15">
            <a:extLst>
              <a:ext uri="{FF2B5EF4-FFF2-40B4-BE49-F238E27FC236}">
                <a16:creationId xmlns:a16="http://schemas.microsoft.com/office/drawing/2014/main" id="{F2B94282-4343-804A-8CFC-07E8DFF5299E}"/>
              </a:ext>
            </a:extLst>
          </p:cNvPr>
          <p:cNvSpPr/>
          <p:nvPr/>
        </p:nvSpPr>
        <p:spPr>
          <a:xfrm>
            <a:off x="6629505" y="915901"/>
            <a:ext cx="46774" cy="5203797"/>
          </a:xfrm>
          <a:custGeom>
            <a:avLst/>
            <a:gdLst/>
            <a:ahLst/>
            <a:cxnLst/>
            <a:rect l="l" t="t" r="r" b="b"/>
            <a:pathLst>
              <a:path w="1513" h="166415" extrusionOk="0">
                <a:moveTo>
                  <a:pt x="751" y="1"/>
                </a:moveTo>
                <a:cubicBezTo>
                  <a:pt x="346" y="1"/>
                  <a:pt x="1" y="334"/>
                  <a:pt x="1" y="751"/>
                </a:cubicBezTo>
                <a:lnTo>
                  <a:pt x="1" y="165664"/>
                </a:lnTo>
                <a:cubicBezTo>
                  <a:pt x="1" y="166081"/>
                  <a:pt x="334" y="166414"/>
                  <a:pt x="751" y="166414"/>
                </a:cubicBezTo>
                <a:cubicBezTo>
                  <a:pt x="1167" y="166414"/>
                  <a:pt x="1513" y="166081"/>
                  <a:pt x="1513" y="165664"/>
                </a:cubicBezTo>
                <a:lnTo>
                  <a:pt x="1513" y="751"/>
                </a:lnTo>
                <a:cubicBezTo>
                  <a:pt x="1513" y="334"/>
                  <a:pt x="1167" y="1"/>
                  <a:pt x="7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6627" name="Google Shape;58;p15">
            <a:extLst>
              <a:ext uri="{FF2B5EF4-FFF2-40B4-BE49-F238E27FC236}">
                <a16:creationId xmlns:a16="http://schemas.microsoft.com/office/drawing/2014/main" id="{CDE5DBC7-988A-D29A-C418-630E3D5986A9}"/>
              </a:ext>
            </a:extLst>
          </p:cNvPr>
          <p:cNvGrpSpPr/>
          <p:nvPr/>
        </p:nvGrpSpPr>
        <p:grpSpPr>
          <a:xfrm>
            <a:off x="6507621" y="4573410"/>
            <a:ext cx="2078594" cy="979497"/>
            <a:chOff x="2723278" y="3623609"/>
            <a:chExt cx="2078594" cy="979497"/>
          </a:xfrm>
        </p:grpSpPr>
        <p:sp>
          <p:nvSpPr>
            <p:cNvPr id="26628" name="Google Shape;59;p15">
              <a:extLst>
                <a:ext uri="{FF2B5EF4-FFF2-40B4-BE49-F238E27FC236}">
                  <a16:creationId xmlns:a16="http://schemas.microsoft.com/office/drawing/2014/main" id="{175F548C-6663-66E3-8CFB-8D99C826B86A}"/>
                </a:ext>
              </a:extLst>
            </p:cNvPr>
            <p:cNvSpPr/>
            <p:nvPr/>
          </p:nvSpPr>
          <p:spPr>
            <a:xfrm>
              <a:off x="2723278" y="3642186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28" y="0"/>
                  </a:moveTo>
                  <a:cubicBezTo>
                    <a:pt x="16310" y="0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6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4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50" y="18958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89"/>
                    <a:pt x="8020" y="16325"/>
                    <a:pt x="8743" y="16325"/>
                  </a:cubicBezTo>
                  <a:cubicBezTo>
                    <a:pt x="8765" y="16325"/>
                    <a:pt x="8788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69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6"/>
                    <a:pt x="47570" y="25126"/>
                  </a:cubicBezTo>
                  <a:cubicBezTo>
                    <a:pt x="49509" y="25126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3"/>
                    <a:pt x="50245" y="1050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0"/>
                    <a:pt x="18228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0" name="Google Shape;60;p15">
              <a:extLst>
                <a:ext uri="{FF2B5EF4-FFF2-40B4-BE49-F238E27FC236}">
                  <a16:creationId xmlns:a16="http://schemas.microsoft.com/office/drawing/2014/main" id="{8D7AA435-8FFF-DF22-25BC-27F5A7B4EE8D}"/>
                </a:ext>
              </a:extLst>
            </p:cNvPr>
            <p:cNvSpPr/>
            <p:nvPr/>
          </p:nvSpPr>
          <p:spPr>
            <a:xfrm>
              <a:off x="4624272" y="3879385"/>
              <a:ext cx="177598" cy="256288"/>
            </a:xfrm>
            <a:custGeom>
              <a:avLst/>
              <a:gdLst/>
              <a:ahLst/>
              <a:cxnLst/>
              <a:rect l="l" t="t" r="r" b="b"/>
              <a:pathLst>
                <a:path w="4644" h="6025" extrusionOk="0">
                  <a:moveTo>
                    <a:pt x="0" y="0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3"/>
                  </a:cubicBezTo>
                  <a:cubicBezTo>
                    <a:pt x="3215" y="346"/>
                    <a:pt x="2465" y="0"/>
                    <a:pt x="1643" y="0"/>
                  </a:cubicBezTo>
                  <a:close/>
                </a:path>
              </a:pathLst>
            </a:custGeom>
            <a:solidFill>
              <a:srgbClr val="657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1" name="Google Shape;61;p15">
              <a:extLst>
                <a:ext uri="{FF2B5EF4-FFF2-40B4-BE49-F238E27FC236}">
                  <a16:creationId xmlns:a16="http://schemas.microsoft.com/office/drawing/2014/main" id="{B76A72BA-057E-DA84-92BA-38C31A8A9B23}"/>
                </a:ext>
              </a:extLst>
            </p:cNvPr>
            <p:cNvSpPr/>
            <p:nvPr/>
          </p:nvSpPr>
          <p:spPr>
            <a:xfrm>
              <a:off x="2725573" y="3624059"/>
              <a:ext cx="1939698" cy="923901"/>
            </a:xfrm>
            <a:custGeom>
              <a:avLst/>
              <a:gdLst/>
              <a:ahLst/>
              <a:cxnLst/>
              <a:rect l="l" t="t" r="r" b="b"/>
              <a:pathLst>
                <a:path w="50721" h="24159" extrusionOk="0">
                  <a:moveTo>
                    <a:pt x="17597" y="0"/>
                  </a:moveTo>
                  <a:cubicBezTo>
                    <a:pt x="15633" y="0"/>
                    <a:pt x="14037" y="1596"/>
                    <a:pt x="14037" y="3548"/>
                  </a:cubicBezTo>
                  <a:lnTo>
                    <a:pt x="14037" y="12716"/>
                  </a:lnTo>
                  <a:cubicBezTo>
                    <a:pt x="14037" y="13847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59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1"/>
                    <a:pt x="3739" y="19431"/>
                  </a:cubicBezTo>
                  <a:cubicBezTo>
                    <a:pt x="5084" y="19431"/>
                    <a:pt x="6275" y="18705"/>
                    <a:pt x="6929" y="17633"/>
                  </a:cubicBezTo>
                  <a:cubicBezTo>
                    <a:pt x="7287" y="17026"/>
                    <a:pt x="7941" y="16633"/>
                    <a:pt x="8692" y="16633"/>
                  </a:cubicBezTo>
                  <a:lnTo>
                    <a:pt x="11990" y="16633"/>
                  </a:lnTo>
                  <a:cubicBezTo>
                    <a:pt x="13121" y="16633"/>
                    <a:pt x="14037" y="17538"/>
                    <a:pt x="14037" y="18669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48"/>
                  </a:lnTo>
                  <a:cubicBezTo>
                    <a:pt x="50721" y="1596"/>
                    <a:pt x="49137" y="0"/>
                    <a:pt x="4717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2" name="Google Shape;62;p15">
              <a:extLst>
                <a:ext uri="{FF2B5EF4-FFF2-40B4-BE49-F238E27FC236}">
                  <a16:creationId xmlns:a16="http://schemas.microsoft.com/office/drawing/2014/main" id="{2991DB46-7F3E-FFFB-2A4D-347AD737BBD4}"/>
                </a:ext>
              </a:extLst>
            </p:cNvPr>
            <p:cNvSpPr/>
            <p:nvPr/>
          </p:nvSpPr>
          <p:spPr>
            <a:xfrm>
              <a:off x="2752419" y="4108053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3" name="Google Shape;63;p15">
              <a:extLst>
                <a:ext uri="{FF2B5EF4-FFF2-40B4-BE49-F238E27FC236}">
                  <a16:creationId xmlns:a16="http://schemas.microsoft.com/office/drawing/2014/main" id="{2A9EF402-D99B-87C2-CF03-439E4957CC11}"/>
                </a:ext>
              </a:extLst>
            </p:cNvPr>
            <p:cNvSpPr/>
            <p:nvPr/>
          </p:nvSpPr>
          <p:spPr>
            <a:xfrm>
              <a:off x="3195458" y="3654023"/>
              <a:ext cx="1606414" cy="368715"/>
            </a:xfrm>
            <a:custGeom>
              <a:avLst/>
              <a:gdLst/>
              <a:ahLst/>
              <a:cxnLst/>
              <a:rect l="l" t="t" r="r" b="b"/>
              <a:pathLst>
                <a:path w="42006" h="8668" extrusionOk="0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4"/>
                    <a:pt x="0" y="2893"/>
                    <a:pt x="0" y="3012"/>
                  </a:cubicBezTo>
                  <a:cubicBezTo>
                    <a:pt x="0" y="4667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7"/>
                    <a:pt x="41982" y="8668"/>
                  </a:cubicBezTo>
                  <a:lnTo>
                    <a:pt x="42005" y="8311"/>
                  </a:lnTo>
                  <a:lnTo>
                    <a:pt x="42005" y="3012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5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4" name="Google Shape;64;p15">
              <a:extLst>
                <a:ext uri="{FF2B5EF4-FFF2-40B4-BE49-F238E27FC236}">
                  <a16:creationId xmlns:a16="http://schemas.microsoft.com/office/drawing/2014/main" id="{7ADFBA3E-04B5-EEE9-A861-5F566BC79A4E}"/>
                </a:ext>
              </a:extLst>
            </p:cNvPr>
            <p:cNvSpPr/>
            <p:nvPr/>
          </p:nvSpPr>
          <p:spPr>
            <a:xfrm>
              <a:off x="3195458" y="3623609"/>
              <a:ext cx="1606414" cy="383943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59"/>
                    <a:pt x="41124" y="6906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29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5" name="Google Shape;65;p15">
              <a:extLst>
                <a:ext uri="{FF2B5EF4-FFF2-40B4-BE49-F238E27FC236}">
                  <a16:creationId xmlns:a16="http://schemas.microsoft.com/office/drawing/2014/main" id="{3460EEEC-64C4-85E7-0472-194E3170E879}"/>
                </a:ext>
              </a:extLst>
            </p:cNvPr>
            <p:cNvSpPr txBox="1"/>
            <p:nvPr/>
          </p:nvSpPr>
          <p:spPr>
            <a:xfrm>
              <a:off x="3265722" y="3955988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Inovação e expansão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36" name="Google Shape;66;p15">
              <a:extLst>
                <a:ext uri="{FF2B5EF4-FFF2-40B4-BE49-F238E27FC236}">
                  <a16:creationId xmlns:a16="http://schemas.microsoft.com/office/drawing/2014/main" id="{2A35D66E-CB48-9131-C703-ECC9BA0E79BA}"/>
                </a:ext>
              </a:extLst>
            </p:cNvPr>
            <p:cNvSpPr txBox="1"/>
            <p:nvPr/>
          </p:nvSpPr>
          <p:spPr>
            <a:xfrm>
              <a:off x="3195450" y="3623825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637" name="Google Shape;67;p15">
            <a:extLst>
              <a:ext uri="{FF2B5EF4-FFF2-40B4-BE49-F238E27FC236}">
                <a16:creationId xmlns:a16="http://schemas.microsoft.com/office/drawing/2014/main" id="{ACC6E81C-3FA0-4991-DAD2-BBA0EFEFCB20}"/>
              </a:ext>
            </a:extLst>
          </p:cNvPr>
          <p:cNvGrpSpPr/>
          <p:nvPr/>
        </p:nvGrpSpPr>
        <p:grpSpPr>
          <a:xfrm>
            <a:off x="6507621" y="3337226"/>
            <a:ext cx="2078594" cy="979041"/>
            <a:chOff x="2723278" y="2387425"/>
            <a:chExt cx="2078594" cy="979041"/>
          </a:xfrm>
        </p:grpSpPr>
        <p:sp>
          <p:nvSpPr>
            <p:cNvPr id="26638" name="Google Shape;68;p15">
              <a:extLst>
                <a:ext uri="{FF2B5EF4-FFF2-40B4-BE49-F238E27FC236}">
                  <a16:creationId xmlns:a16="http://schemas.microsoft.com/office/drawing/2014/main" id="{032FB43D-BA6A-FC7F-CCD7-1ED9A8BAC70A}"/>
                </a:ext>
              </a:extLst>
            </p:cNvPr>
            <p:cNvSpPr/>
            <p:nvPr/>
          </p:nvSpPr>
          <p:spPr>
            <a:xfrm>
              <a:off x="2723278" y="2405547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49" y="1"/>
                  </a:moveTo>
                  <a:cubicBezTo>
                    <a:pt x="16321" y="1"/>
                    <a:pt x="14715" y="1515"/>
                    <a:pt x="14657" y="3431"/>
                  </a:cubicBezTo>
                  <a:lnTo>
                    <a:pt x="14348" y="12599"/>
                  </a:lnTo>
                  <a:cubicBezTo>
                    <a:pt x="14312" y="13708"/>
                    <a:pt x="13396" y="14577"/>
                    <a:pt x="12283" y="14577"/>
                  </a:cubicBezTo>
                  <a:cubicBezTo>
                    <a:pt x="12261" y="14577"/>
                    <a:pt x="12239" y="14576"/>
                    <a:pt x="12216" y="14576"/>
                  </a:cubicBezTo>
                  <a:lnTo>
                    <a:pt x="8871" y="14468"/>
                  </a:lnTo>
                  <a:cubicBezTo>
                    <a:pt x="8121" y="14433"/>
                    <a:pt x="7466" y="14016"/>
                    <a:pt x="7132" y="13397"/>
                  </a:cubicBezTo>
                  <a:cubicBezTo>
                    <a:pt x="6501" y="12301"/>
                    <a:pt x="5334" y="11539"/>
                    <a:pt x="3965" y="11504"/>
                  </a:cubicBezTo>
                  <a:cubicBezTo>
                    <a:pt x="3921" y="11502"/>
                    <a:pt x="3876" y="11501"/>
                    <a:pt x="3832" y="11501"/>
                  </a:cubicBezTo>
                  <a:cubicBezTo>
                    <a:pt x="1807" y="11501"/>
                    <a:pt x="130" y="13084"/>
                    <a:pt x="60" y="15099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60" y="18959"/>
                    <a:pt x="3806" y="18959"/>
                    <a:pt x="3850" y="18959"/>
                  </a:cubicBezTo>
                  <a:cubicBezTo>
                    <a:pt x="5164" y="18959"/>
                    <a:pt x="6322" y="18291"/>
                    <a:pt x="7001" y="17266"/>
                  </a:cubicBezTo>
                  <a:cubicBezTo>
                    <a:pt x="7371" y="16700"/>
                    <a:pt x="8021" y="16325"/>
                    <a:pt x="8745" y="16325"/>
                  </a:cubicBezTo>
                  <a:cubicBezTo>
                    <a:pt x="8767" y="16325"/>
                    <a:pt x="8789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21"/>
                    <a:pt x="14157" y="18540"/>
                  </a:cubicBezTo>
                  <a:lnTo>
                    <a:pt x="14097" y="20481"/>
                  </a:lnTo>
                  <a:cubicBezTo>
                    <a:pt x="14026" y="22434"/>
                    <a:pt x="15586" y="24077"/>
                    <a:pt x="17562" y="24148"/>
                  </a:cubicBezTo>
                  <a:lnTo>
                    <a:pt x="47459" y="25124"/>
                  </a:lnTo>
                  <a:cubicBezTo>
                    <a:pt x="47503" y="25126"/>
                    <a:pt x="47548" y="25127"/>
                    <a:pt x="47592" y="25127"/>
                  </a:cubicBezTo>
                  <a:cubicBezTo>
                    <a:pt x="49520" y="25127"/>
                    <a:pt x="51104" y="23616"/>
                    <a:pt x="51174" y="21695"/>
                  </a:cubicBezTo>
                  <a:lnTo>
                    <a:pt x="51733" y="4658"/>
                  </a:lnTo>
                  <a:cubicBezTo>
                    <a:pt x="51793" y="2693"/>
                    <a:pt x="50245" y="1050"/>
                    <a:pt x="48257" y="991"/>
                  </a:cubicBezTo>
                  <a:lnTo>
                    <a:pt x="18360" y="2"/>
                  </a:lnTo>
                  <a:cubicBezTo>
                    <a:pt x="18323" y="1"/>
                    <a:pt x="18286" y="1"/>
                    <a:pt x="18249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9" name="Google Shape;69;p15">
              <a:extLst>
                <a:ext uri="{FF2B5EF4-FFF2-40B4-BE49-F238E27FC236}">
                  <a16:creationId xmlns:a16="http://schemas.microsoft.com/office/drawing/2014/main" id="{52B8A93E-5B45-88EE-EEB7-4E73A654002F}"/>
                </a:ext>
              </a:extLst>
            </p:cNvPr>
            <p:cNvSpPr/>
            <p:nvPr/>
          </p:nvSpPr>
          <p:spPr>
            <a:xfrm>
              <a:off x="4624272" y="2643417"/>
              <a:ext cx="177598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0" y="1"/>
                  </a:moveTo>
                  <a:lnTo>
                    <a:pt x="0" y="6014"/>
                  </a:lnTo>
                  <a:lnTo>
                    <a:pt x="1643" y="6014"/>
                  </a:lnTo>
                  <a:cubicBezTo>
                    <a:pt x="3298" y="6014"/>
                    <a:pt x="4643" y="4668"/>
                    <a:pt x="4643" y="3001"/>
                  </a:cubicBezTo>
                  <a:cubicBezTo>
                    <a:pt x="4643" y="2180"/>
                    <a:pt x="4310" y="1430"/>
                    <a:pt x="3762" y="882"/>
                  </a:cubicBezTo>
                  <a:cubicBezTo>
                    <a:pt x="3215" y="334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1B1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0" name="Google Shape;70;p15">
              <a:extLst>
                <a:ext uri="{FF2B5EF4-FFF2-40B4-BE49-F238E27FC236}">
                  <a16:creationId xmlns:a16="http://schemas.microsoft.com/office/drawing/2014/main" id="{AC061030-030C-13E9-A702-DE6DF4D13D02}"/>
                </a:ext>
              </a:extLst>
            </p:cNvPr>
            <p:cNvSpPr/>
            <p:nvPr/>
          </p:nvSpPr>
          <p:spPr>
            <a:xfrm>
              <a:off x="2725573" y="2387840"/>
              <a:ext cx="1939698" cy="923442"/>
            </a:xfrm>
            <a:custGeom>
              <a:avLst/>
              <a:gdLst/>
              <a:ahLst/>
              <a:cxnLst/>
              <a:rect l="l" t="t" r="r" b="b"/>
              <a:pathLst>
                <a:path w="50721" h="24147" extrusionOk="0">
                  <a:moveTo>
                    <a:pt x="17597" y="1"/>
                  </a:moveTo>
                  <a:cubicBezTo>
                    <a:pt x="15633" y="1"/>
                    <a:pt x="14037" y="1585"/>
                    <a:pt x="14037" y="3549"/>
                  </a:cubicBezTo>
                  <a:lnTo>
                    <a:pt x="14037" y="12717"/>
                  </a:lnTo>
                  <a:cubicBezTo>
                    <a:pt x="14037" y="13848"/>
                    <a:pt x="13121" y="14765"/>
                    <a:pt x="11990" y="14765"/>
                  </a:cubicBezTo>
                  <a:lnTo>
                    <a:pt x="8692" y="14765"/>
                  </a:lnTo>
                  <a:cubicBezTo>
                    <a:pt x="7941" y="14765"/>
                    <a:pt x="7287" y="14360"/>
                    <a:pt x="6929" y="13753"/>
                  </a:cubicBezTo>
                  <a:cubicBezTo>
                    <a:pt x="6275" y="12681"/>
                    <a:pt x="5084" y="11955"/>
                    <a:pt x="3739" y="11955"/>
                  </a:cubicBezTo>
                  <a:cubicBezTo>
                    <a:pt x="1679" y="11955"/>
                    <a:pt x="0" y="13634"/>
                    <a:pt x="0" y="15693"/>
                  </a:cubicBezTo>
                  <a:cubicBezTo>
                    <a:pt x="0" y="17753"/>
                    <a:pt x="1679" y="19420"/>
                    <a:pt x="3739" y="19420"/>
                  </a:cubicBezTo>
                  <a:cubicBezTo>
                    <a:pt x="5084" y="19420"/>
                    <a:pt x="6275" y="18706"/>
                    <a:pt x="6929" y="17622"/>
                  </a:cubicBezTo>
                  <a:cubicBezTo>
                    <a:pt x="7287" y="17027"/>
                    <a:pt x="7941" y="16622"/>
                    <a:pt x="8692" y="16622"/>
                  </a:cubicBezTo>
                  <a:lnTo>
                    <a:pt x="11990" y="16622"/>
                  </a:lnTo>
                  <a:cubicBezTo>
                    <a:pt x="13121" y="16622"/>
                    <a:pt x="14037" y="17539"/>
                    <a:pt x="14037" y="18670"/>
                  </a:cubicBezTo>
                  <a:lnTo>
                    <a:pt x="14037" y="20599"/>
                  </a:lnTo>
                  <a:cubicBezTo>
                    <a:pt x="14037" y="22551"/>
                    <a:pt x="15633" y="24147"/>
                    <a:pt x="17597" y="24147"/>
                  </a:cubicBezTo>
                  <a:lnTo>
                    <a:pt x="47173" y="24147"/>
                  </a:lnTo>
                  <a:cubicBezTo>
                    <a:pt x="49137" y="24147"/>
                    <a:pt x="50721" y="22551"/>
                    <a:pt x="50721" y="20599"/>
                  </a:cubicBezTo>
                  <a:lnTo>
                    <a:pt x="50721" y="3549"/>
                  </a:lnTo>
                  <a:cubicBezTo>
                    <a:pt x="50721" y="1585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1" name="Google Shape;71;p15">
              <a:extLst>
                <a:ext uri="{FF2B5EF4-FFF2-40B4-BE49-F238E27FC236}">
                  <a16:creationId xmlns:a16="http://schemas.microsoft.com/office/drawing/2014/main" id="{34A0C7BA-B215-3095-2613-B6346452D74D}"/>
                </a:ext>
              </a:extLst>
            </p:cNvPr>
            <p:cNvSpPr/>
            <p:nvPr/>
          </p:nvSpPr>
          <p:spPr>
            <a:xfrm>
              <a:off x="2752419" y="2871873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0"/>
                  </a:moveTo>
                  <a:cubicBezTo>
                    <a:pt x="1358" y="0"/>
                    <a:pt x="0" y="1358"/>
                    <a:pt x="0" y="3036"/>
                  </a:cubicBezTo>
                  <a:cubicBezTo>
                    <a:pt x="0" y="4715"/>
                    <a:pt x="1358" y="6072"/>
                    <a:pt x="3037" y="6072"/>
                  </a:cubicBezTo>
                  <a:cubicBezTo>
                    <a:pt x="4715" y="6072"/>
                    <a:pt x="6073" y="4715"/>
                    <a:pt x="6073" y="3036"/>
                  </a:cubicBezTo>
                  <a:cubicBezTo>
                    <a:pt x="6073" y="1358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2" name="Google Shape;72;p15">
              <a:extLst>
                <a:ext uri="{FF2B5EF4-FFF2-40B4-BE49-F238E27FC236}">
                  <a16:creationId xmlns:a16="http://schemas.microsoft.com/office/drawing/2014/main" id="{32553FB3-98D6-1483-1EE6-04A39542184A}"/>
                </a:ext>
              </a:extLst>
            </p:cNvPr>
            <p:cNvSpPr/>
            <p:nvPr/>
          </p:nvSpPr>
          <p:spPr>
            <a:xfrm>
              <a:off x="3195458" y="2417319"/>
              <a:ext cx="1606414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1465" y="1"/>
                    <a:pt x="191" y="1168"/>
                    <a:pt x="12" y="2656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80"/>
                    <a:pt x="1346" y="6025"/>
                    <a:pt x="3001" y="6025"/>
                  </a:cubicBezTo>
                  <a:lnTo>
                    <a:pt x="39005" y="6025"/>
                  </a:lnTo>
                  <a:cubicBezTo>
                    <a:pt x="39827" y="6025"/>
                    <a:pt x="40589" y="6359"/>
                    <a:pt x="41124" y="6906"/>
                  </a:cubicBezTo>
                  <a:cubicBezTo>
                    <a:pt x="41589" y="7371"/>
                    <a:pt x="41898" y="7990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92"/>
                    <a:pt x="41672" y="1430"/>
                    <a:pt x="41124" y="894"/>
                  </a:cubicBezTo>
                  <a:cubicBezTo>
                    <a:pt x="40589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3" name="Google Shape;73;p15">
              <a:extLst>
                <a:ext uri="{FF2B5EF4-FFF2-40B4-BE49-F238E27FC236}">
                  <a16:creationId xmlns:a16="http://schemas.microsoft.com/office/drawing/2014/main" id="{118895A8-15CD-873C-B73A-9AB6FF52AE73}"/>
                </a:ext>
              </a:extLst>
            </p:cNvPr>
            <p:cNvSpPr/>
            <p:nvPr/>
          </p:nvSpPr>
          <p:spPr>
            <a:xfrm>
              <a:off x="3195458" y="2387428"/>
              <a:ext cx="1606414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1346" y="0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46"/>
                    <a:pt x="41124" y="6894"/>
                  </a:cubicBezTo>
                  <a:cubicBezTo>
                    <a:pt x="41672" y="7442"/>
                    <a:pt x="42005" y="8192"/>
                    <a:pt x="42005" y="9013"/>
                  </a:cubicBez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77" y="334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4" name="Google Shape;74;p15">
              <a:extLst>
                <a:ext uri="{FF2B5EF4-FFF2-40B4-BE49-F238E27FC236}">
                  <a16:creationId xmlns:a16="http://schemas.microsoft.com/office/drawing/2014/main" id="{509F4973-2B6D-9DA6-193A-082CAF817C98}"/>
                </a:ext>
              </a:extLst>
            </p:cNvPr>
            <p:cNvSpPr txBox="1"/>
            <p:nvPr/>
          </p:nvSpPr>
          <p:spPr>
            <a:xfrm>
              <a:off x="3265722" y="271575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Crescimento acelerado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45" name="Google Shape;75;p15">
              <a:extLst>
                <a:ext uri="{FF2B5EF4-FFF2-40B4-BE49-F238E27FC236}">
                  <a16:creationId xmlns:a16="http://schemas.microsoft.com/office/drawing/2014/main" id="{7F86A88A-97F1-2B7C-E78A-9F3902468B17}"/>
                </a:ext>
              </a:extLst>
            </p:cNvPr>
            <p:cNvSpPr txBox="1"/>
            <p:nvPr/>
          </p:nvSpPr>
          <p:spPr>
            <a:xfrm>
              <a:off x="3195450" y="2387425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2018-2019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646" name="Google Shape;76;p15">
            <a:extLst>
              <a:ext uri="{FF2B5EF4-FFF2-40B4-BE49-F238E27FC236}">
                <a16:creationId xmlns:a16="http://schemas.microsoft.com/office/drawing/2014/main" id="{A2745783-94EE-BD8E-09CF-5C9DD78CF02E}"/>
              </a:ext>
            </a:extLst>
          </p:cNvPr>
          <p:cNvGrpSpPr/>
          <p:nvPr/>
        </p:nvGrpSpPr>
        <p:grpSpPr>
          <a:xfrm>
            <a:off x="6507621" y="2100551"/>
            <a:ext cx="2078594" cy="979497"/>
            <a:chOff x="2723278" y="1150750"/>
            <a:chExt cx="2078594" cy="979497"/>
          </a:xfrm>
        </p:grpSpPr>
        <p:sp>
          <p:nvSpPr>
            <p:cNvPr id="26647" name="Google Shape;77;p15">
              <a:extLst>
                <a:ext uri="{FF2B5EF4-FFF2-40B4-BE49-F238E27FC236}">
                  <a16:creationId xmlns:a16="http://schemas.microsoft.com/office/drawing/2014/main" id="{7D512716-97FD-C58C-3E5D-280693E35B96}"/>
                </a:ext>
              </a:extLst>
            </p:cNvPr>
            <p:cNvSpPr/>
            <p:nvPr/>
          </p:nvSpPr>
          <p:spPr>
            <a:xfrm>
              <a:off x="2723278" y="1169328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28" y="1"/>
                  </a:moveTo>
                  <a:cubicBezTo>
                    <a:pt x="16310" y="1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7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5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60"/>
                    <a:pt x="1632" y="18886"/>
                    <a:pt x="3715" y="18958"/>
                  </a:cubicBezTo>
                  <a:cubicBezTo>
                    <a:pt x="3750" y="18959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90"/>
                    <a:pt x="8020" y="16325"/>
                    <a:pt x="8743" y="16325"/>
                  </a:cubicBezTo>
                  <a:cubicBezTo>
                    <a:pt x="8765" y="16325"/>
                    <a:pt x="8788" y="16326"/>
                    <a:pt x="8811" y="16326"/>
                  </a:cubicBezTo>
                  <a:lnTo>
                    <a:pt x="12157" y="16434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70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7"/>
                    <a:pt x="47570" y="25127"/>
                  </a:cubicBezTo>
                  <a:cubicBezTo>
                    <a:pt x="49509" y="25127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4"/>
                    <a:pt x="50245" y="1051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1"/>
                    <a:pt x="18228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8" name="Google Shape;78;p15">
              <a:extLst>
                <a:ext uri="{FF2B5EF4-FFF2-40B4-BE49-F238E27FC236}">
                  <a16:creationId xmlns:a16="http://schemas.microsoft.com/office/drawing/2014/main" id="{E09C6A12-C0EB-A516-05C1-2249CC3B6416}"/>
                </a:ext>
              </a:extLst>
            </p:cNvPr>
            <p:cNvSpPr/>
            <p:nvPr/>
          </p:nvSpPr>
          <p:spPr>
            <a:xfrm>
              <a:off x="4624272" y="1406505"/>
              <a:ext cx="177598" cy="256316"/>
            </a:xfrm>
            <a:custGeom>
              <a:avLst/>
              <a:gdLst/>
              <a:ahLst/>
              <a:cxnLst/>
              <a:rect l="l" t="t" r="r" b="b"/>
              <a:pathLst>
                <a:path w="4644" h="6026" extrusionOk="0">
                  <a:moveTo>
                    <a:pt x="0" y="1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4"/>
                  </a:cubicBezTo>
                  <a:cubicBezTo>
                    <a:pt x="3215" y="346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20C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9" name="Google Shape;79;p15">
              <a:extLst>
                <a:ext uri="{FF2B5EF4-FFF2-40B4-BE49-F238E27FC236}">
                  <a16:creationId xmlns:a16="http://schemas.microsoft.com/office/drawing/2014/main" id="{558A4309-8349-CB6F-EB3C-BAE3DA9974C9}"/>
                </a:ext>
              </a:extLst>
            </p:cNvPr>
            <p:cNvSpPr/>
            <p:nvPr/>
          </p:nvSpPr>
          <p:spPr>
            <a:xfrm>
              <a:off x="2725573" y="1151201"/>
              <a:ext cx="1939698" cy="923901"/>
            </a:xfrm>
            <a:custGeom>
              <a:avLst/>
              <a:gdLst/>
              <a:ahLst/>
              <a:cxnLst/>
              <a:rect l="l" t="t" r="r" b="b"/>
              <a:pathLst>
                <a:path w="50721" h="24159" extrusionOk="0">
                  <a:moveTo>
                    <a:pt x="17597" y="1"/>
                  </a:moveTo>
                  <a:cubicBezTo>
                    <a:pt x="15633" y="1"/>
                    <a:pt x="14037" y="1596"/>
                    <a:pt x="14037" y="3561"/>
                  </a:cubicBezTo>
                  <a:lnTo>
                    <a:pt x="14037" y="12717"/>
                  </a:lnTo>
                  <a:cubicBezTo>
                    <a:pt x="14037" y="13848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60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2"/>
                    <a:pt x="3739" y="19432"/>
                  </a:cubicBezTo>
                  <a:cubicBezTo>
                    <a:pt x="5084" y="19432"/>
                    <a:pt x="6275" y="18705"/>
                    <a:pt x="6929" y="17634"/>
                  </a:cubicBezTo>
                  <a:cubicBezTo>
                    <a:pt x="7287" y="17027"/>
                    <a:pt x="7941" y="16634"/>
                    <a:pt x="8692" y="16634"/>
                  </a:cubicBezTo>
                  <a:lnTo>
                    <a:pt x="11990" y="16634"/>
                  </a:lnTo>
                  <a:cubicBezTo>
                    <a:pt x="13121" y="16634"/>
                    <a:pt x="14037" y="17539"/>
                    <a:pt x="14037" y="18670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61"/>
                  </a:lnTo>
                  <a:cubicBezTo>
                    <a:pt x="50721" y="1596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0" name="Google Shape;80;p15">
              <a:extLst>
                <a:ext uri="{FF2B5EF4-FFF2-40B4-BE49-F238E27FC236}">
                  <a16:creationId xmlns:a16="http://schemas.microsoft.com/office/drawing/2014/main" id="{221EC78E-1628-F755-70BD-AF52E42AD927}"/>
                </a:ext>
              </a:extLst>
            </p:cNvPr>
            <p:cNvSpPr/>
            <p:nvPr/>
          </p:nvSpPr>
          <p:spPr>
            <a:xfrm>
              <a:off x="2752419" y="1635195"/>
              <a:ext cx="232247" cy="232285"/>
            </a:xfrm>
            <a:custGeom>
              <a:avLst/>
              <a:gdLst/>
              <a:ahLst/>
              <a:cxnLst/>
              <a:rect l="l" t="t" r="r" b="b"/>
              <a:pathLst>
                <a:path w="6073" h="6074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1" name="Google Shape;81;p15">
              <a:extLst>
                <a:ext uri="{FF2B5EF4-FFF2-40B4-BE49-F238E27FC236}">
                  <a16:creationId xmlns:a16="http://schemas.microsoft.com/office/drawing/2014/main" id="{C0607527-BBD9-3B52-5EC0-805A2115D6F7}"/>
                </a:ext>
              </a:extLst>
            </p:cNvPr>
            <p:cNvSpPr/>
            <p:nvPr/>
          </p:nvSpPr>
          <p:spPr>
            <a:xfrm>
              <a:off x="3195458" y="1181162"/>
              <a:ext cx="1606414" cy="36873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8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6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2" name="Google Shape;82;p15">
              <a:extLst>
                <a:ext uri="{FF2B5EF4-FFF2-40B4-BE49-F238E27FC236}">
                  <a16:creationId xmlns:a16="http://schemas.microsoft.com/office/drawing/2014/main" id="{3C45FE49-1863-A632-52D1-30BE11D0550F}"/>
                </a:ext>
              </a:extLst>
            </p:cNvPr>
            <p:cNvSpPr/>
            <p:nvPr/>
          </p:nvSpPr>
          <p:spPr>
            <a:xfrm>
              <a:off x="3195458" y="1150750"/>
              <a:ext cx="1606414" cy="383921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4"/>
                    <a:pt x="3001" y="6014"/>
                  </a:cubicBezTo>
                  <a:lnTo>
                    <a:pt x="39005" y="6014"/>
                  </a:lnTo>
                  <a:cubicBezTo>
                    <a:pt x="39827" y="6014"/>
                    <a:pt x="40577" y="6359"/>
                    <a:pt x="41124" y="6907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30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3" name="Google Shape;83;p15">
              <a:extLst>
                <a:ext uri="{FF2B5EF4-FFF2-40B4-BE49-F238E27FC236}">
                  <a16:creationId xmlns:a16="http://schemas.microsoft.com/office/drawing/2014/main" id="{AE9806F8-F140-DA61-CD7F-61FCBDA32380}"/>
                </a:ext>
              </a:extLst>
            </p:cNvPr>
            <p:cNvSpPr txBox="1"/>
            <p:nvPr/>
          </p:nvSpPr>
          <p:spPr>
            <a:xfrm>
              <a:off x="3265722" y="147550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Lançamento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54" name="Google Shape;84;p15">
              <a:extLst>
                <a:ext uri="{FF2B5EF4-FFF2-40B4-BE49-F238E27FC236}">
                  <a16:creationId xmlns:a16="http://schemas.microsoft.com/office/drawing/2014/main" id="{1828B6EA-9135-CAE0-D630-8976BD8900ED}"/>
                </a:ext>
              </a:extLst>
            </p:cNvPr>
            <p:cNvSpPr txBox="1"/>
            <p:nvPr/>
          </p:nvSpPr>
          <p:spPr>
            <a:xfrm>
              <a:off x="3195450" y="1150750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2014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655" name="Google Shape;85;p15">
            <a:extLst>
              <a:ext uri="{FF2B5EF4-FFF2-40B4-BE49-F238E27FC236}">
                <a16:creationId xmlns:a16="http://schemas.microsoft.com/office/drawing/2014/main" id="{EC0F7787-BFD7-857E-1B44-ABF925CC6523}"/>
              </a:ext>
            </a:extLst>
          </p:cNvPr>
          <p:cNvGrpSpPr/>
          <p:nvPr/>
        </p:nvGrpSpPr>
        <p:grpSpPr>
          <a:xfrm>
            <a:off x="4718180" y="1482701"/>
            <a:ext cx="2079971" cy="979046"/>
            <a:chOff x="933838" y="532900"/>
            <a:chExt cx="2079971" cy="979046"/>
          </a:xfrm>
        </p:grpSpPr>
        <p:sp>
          <p:nvSpPr>
            <p:cNvPr id="26656" name="Google Shape;86;p15">
              <a:extLst>
                <a:ext uri="{FF2B5EF4-FFF2-40B4-BE49-F238E27FC236}">
                  <a16:creationId xmlns:a16="http://schemas.microsoft.com/office/drawing/2014/main" id="{9E4FE8B0-A827-7166-4537-0832E77EF46C}"/>
                </a:ext>
              </a:extLst>
            </p:cNvPr>
            <p:cNvSpPr/>
            <p:nvPr/>
          </p:nvSpPr>
          <p:spPr>
            <a:xfrm>
              <a:off x="1033115" y="551027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7" name="Google Shape;87;p15">
              <a:extLst>
                <a:ext uri="{FF2B5EF4-FFF2-40B4-BE49-F238E27FC236}">
                  <a16:creationId xmlns:a16="http://schemas.microsoft.com/office/drawing/2014/main" id="{BC4A3EE7-FB1E-B61D-C1AF-3F365EF6A085}"/>
                </a:ext>
              </a:extLst>
            </p:cNvPr>
            <p:cNvSpPr/>
            <p:nvPr/>
          </p:nvSpPr>
          <p:spPr>
            <a:xfrm>
              <a:off x="933838" y="788897"/>
              <a:ext cx="177598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8" name="Google Shape;88;p15">
              <a:extLst>
                <a:ext uri="{FF2B5EF4-FFF2-40B4-BE49-F238E27FC236}">
                  <a16:creationId xmlns:a16="http://schemas.microsoft.com/office/drawing/2014/main" id="{D2FE5AF2-D042-0241-6D75-164CB9B1F530}"/>
                </a:ext>
              </a:extLst>
            </p:cNvPr>
            <p:cNvSpPr/>
            <p:nvPr/>
          </p:nvSpPr>
          <p:spPr>
            <a:xfrm>
              <a:off x="1071816" y="532900"/>
              <a:ext cx="1939277" cy="923862"/>
            </a:xfrm>
            <a:custGeom>
              <a:avLst/>
              <a:gdLst/>
              <a:ahLst/>
              <a:cxnLst/>
              <a:rect l="l" t="t" r="r" b="b"/>
              <a:pathLst>
                <a:path w="50710" h="24158" extrusionOk="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9" name="Google Shape;89;p15">
              <a:extLst>
                <a:ext uri="{FF2B5EF4-FFF2-40B4-BE49-F238E27FC236}">
                  <a16:creationId xmlns:a16="http://schemas.microsoft.com/office/drawing/2014/main" id="{38A2E5F3-962A-D10C-0313-96A35697A629}"/>
                </a:ext>
              </a:extLst>
            </p:cNvPr>
            <p:cNvSpPr/>
            <p:nvPr/>
          </p:nvSpPr>
          <p:spPr>
            <a:xfrm>
              <a:off x="2752419" y="1016894"/>
              <a:ext cx="232247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0" name="Google Shape;90;p15">
              <a:extLst>
                <a:ext uri="{FF2B5EF4-FFF2-40B4-BE49-F238E27FC236}">
                  <a16:creationId xmlns:a16="http://schemas.microsoft.com/office/drawing/2014/main" id="{BC6518E9-E9F0-C116-0CC6-98AA2B634A17}"/>
                </a:ext>
              </a:extLst>
            </p:cNvPr>
            <p:cNvSpPr/>
            <p:nvPr/>
          </p:nvSpPr>
          <p:spPr>
            <a:xfrm>
              <a:off x="935214" y="562799"/>
              <a:ext cx="1606414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1" name="Google Shape;91;p15">
              <a:extLst>
                <a:ext uri="{FF2B5EF4-FFF2-40B4-BE49-F238E27FC236}">
                  <a16:creationId xmlns:a16="http://schemas.microsoft.com/office/drawing/2014/main" id="{17F88C8B-9C41-6D97-592E-B488D2F95005}"/>
                </a:ext>
              </a:extLst>
            </p:cNvPr>
            <p:cNvSpPr/>
            <p:nvPr/>
          </p:nvSpPr>
          <p:spPr>
            <a:xfrm>
              <a:off x="935214" y="532909"/>
              <a:ext cx="1606414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2" name="Google Shape;92;p15">
              <a:extLst>
                <a:ext uri="{FF2B5EF4-FFF2-40B4-BE49-F238E27FC236}">
                  <a16:creationId xmlns:a16="http://schemas.microsoft.com/office/drawing/2014/main" id="{6595AC24-CD1D-062E-EFFC-E39223F9679B}"/>
                </a:ext>
              </a:extLst>
            </p:cNvPr>
            <p:cNvSpPr txBox="1"/>
            <p:nvPr/>
          </p:nvSpPr>
          <p:spPr>
            <a:xfrm>
              <a:off x="1081172" y="857225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Fundação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63" name="Google Shape;93;p15">
              <a:extLst>
                <a:ext uri="{FF2B5EF4-FFF2-40B4-BE49-F238E27FC236}">
                  <a16:creationId xmlns:a16="http://schemas.microsoft.com/office/drawing/2014/main" id="{F520B342-A80A-AE71-A296-EAEAFD2D21CE}"/>
                </a:ext>
              </a:extLst>
            </p:cNvPr>
            <p:cNvSpPr txBox="1"/>
            <p:nvPr/>
          </p:nvSpPr>
          <p:spPr>
            <a:xfrm>
              <a:off x="1071825" y="532900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2012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664" name="Google Shape;94;p15">
            <a:extLst>
              <a:ext uri="{FF2B5EF4-FFF2-40B4-BE49-F238E27FC236}">
                <a16:creationId xmlns:a16="http://schemas.microsoft.com/office/drawing/2014/main" id="{1F469511-6048-01A8-34BC-463D5A2C5B7D}"/>
              </a:ext>
            </a:extLst>
          </p:cNvPr>
          <p:cNvGrpSpPr/>
          <p:nvPr/>
        </p:nvGrpSpPr>
        <p:grpSpPr>
          <a:xfrm>
            <a:off x="4718180" y="2718890"/>
            <a:ext cx="2079971" cy="979076"/>
            <a:chOff x="933838" y="1769089"/>
            <a:chExt cx="2079971" cy="979076"/>
          </a:xfrm>
        </p:grpSpPr>
        <p:sp>
          <p:nvSpPr>
            <p:cNvPr id="26665" name="Google Shape;95;p15">
              <a:extLst>
                <a:ext uri="{FF2B5EF4-FFF2-40B4-BE49-F238E27FC236}">
                  <a16:creationId xmlns:a16="http://schemas.microsoft.com/office/drawing/2014/main" id="{A5A4D766-A54E-E47A-1CBE-2E31482EEE28}"/>
                </a:ext>
              </a:extLst>
            </p:cNvPr>
            <p:cNvSpPr/>
            <p:nvPr/>
          </p:nvSpPr>
          <p:spPr>
            <a:xfrm>
              <a:off x="1033115" y="1787667"/>
              <a:ext cx="1980694" cy="960499"/>
            </a:xfrm>
            <a:custGeom>
              <a:avLst/>
              <a:gdLst/>
              <a:ahLst/>
              <a:cxnLst/>
              <a:rect l="l" t="t" r="r" b="b"/>
              <a:pathLst>
                <a:path w="51793" h="25116" extrusionOk="0">
                  <a:moveTo>
                    <a:pt x="33566" y="0"/>
                  </a:moveTo>
                  <a:cubicBezTo>
                    <a:pt x="33522" y="0"/>
                    <a:pt x="33478" y="1"/>
                    <a:pt x="33433" y="3"/>
                  </a:cubicBezTo>
                  <a:lnTo>
                    <a:pt x="3537" y="979"/>
                  </a:lnTo>
                  <a:cubicBezTo>
                    <a:pt x="1548" y="1050"/>
                    <a:pt x="0" y="2693"/>
                    <a:pt x="60" y="4646"/>
                  </a:cubicBezTo>
                  <a:lnTo>
                    <a:pt x="620" y="21684"/>
                  </a:lnTo>
                  <a:cubicBezTo>
                    <a:pt x="689" y="23604"/>
                    <a:pt x="2273" y="25115"/>
                    <a:pt x="4190" y="25115"/>
                  </a:cubicBezTo>
                  <a:cubicBezTo>
                    <a:pt x="4234" y="25115"/>
                    <a:pt x="4278" y="25114"/>
                    <a:pt x="4322" y="25113"/>
                  </a:cubicBezTo>
                  <a:lnTo>
                    <a:pt x="34231" y="24136"/>
                  </a:lnTo>
                  <a:cubicBezTo>
                    <a:pt x="36207" y="24065"/>
                    <a:pt x="37767" y="22422"/>
                    <a:pt x="37696" y="20469"/>
                  </a:cubicBezTo>
                  <a:lnTo>
                    <a:pt x="37636" y="18541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14"/>
                  </a:lnTo>
                  <a:cubicBezTo>
                    <a:pt x="43004" y="16313"/>
                    <a:pt x="43026" y="16313"/>
                    <a:pt x="43048" y="16313"/>
                  </a:cubicBezTo>
                  <a:cubicBezTo>
                    <a:pt x="43772" y="16313"/>
                    <a:pt x="44422" y="16689"/>
                    <a:pt x="44792" y="17267"/>
                  </a:cubicBezTo>
                  <a:cubicBezTo>
                    <a:pt x="45460" y="18280"/>
                    <a:pt x="46628" y="18948"/>
                    <a:pt x="47943" y="18948"/>
                  </a:cubicBezTo>
                  <a:cubicBezTo>
                    <a:pt x="47988" y="18948"/>
                    <a:pt x="48033" y="18947"/>
                    <a:pt x="48078" y="18945"/>
                  </a:cubicBezTo>
                  <a:cubicBezTo>
                    <a:pt x="50162" y="18886"/>
                    <a:pt x="51793" y="17159"/>
                    <a:pt x="51721" y="15100"/>
                  </a:cubicBezTo>
                  <a:cubicBezTo>
                    <a:pt x="51663" y="13084"/>
                    <a:pt x="49985" y="11490"/>
                    <a:pt x="47961" y="11490"/>
                  </a:cubicBezTo>
                  <a:cubicBezTo>
                    <a:pt x="47916" y="11490"/>
                    <a:pt x="47872" y="11491"/>
                    <a:pt x="47828" y="11492"/>
                  </a:cubicBezTo>
                  <a:cubicBezTo>
                    <a:pt x="46459" y="11540"/>
                    <a:pt x="45292" y="12290"/>
                    <a:pt x="44661" y="13397"/>
                  </a:cubicBezTo>
                  <a:cubicBezTo>
                    <a:pt x="44327" y="14004"/>
                    <a:pt x="43673" y="14433"/>
                    <a:pt x="42911" y="14457"/>
                  </a:cubicBezTo>
                  <a:lnTo>
                    <a:pt x="39577" y="14564"/>
                  </a:lnTo>
                  <a:cubicBezTo>
                    <a:pt x="39554" y="14565"/>
                    <a:pt x="39532" y="14565"/>
                    <a:pt x="39510" y="14565"/>
                  </a:cubicBezTo>
                  <a:cubicBezTo>
                    <a:pt x="38397" y="14565"/>
                    <a:pt x="37480" y="13696"/>
                    <a:pt x="37434" y="12587"/>
                  </a:cubicBezTo>
                  <a:lnTo>
                    <a:pt x="37136" y="3432"/>
                  </a:lnTo>
                  <a:cubicBezTo>
                    <a:pt x="37078" y="1511"/>
                    <a:pt x="35484" y="0"/>
                    <a:pt x="3356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6" name="Google Shape;96;p15">
              <a:extLst>
                <a:ext uri="{FF2B5EF4-FFF2-40B4-BE49-F238E27FC236}">
                  <a16:creationId xmlns:a16="http://schemas.microsoft.com/office/drawing/2014/main" id="{1E216820-1015-DA6A-26B5-1A1E84361C9F}"/>
                </a:ext>
              </a:extLst>
            </p:cNvPr>
            <p:cNvSpPr/>
            <p:nvPr/>
          </p:nvSpPr>
          <p:spPr>
            <a:xfrm>
              <a:off x="933838" y="2025120"/>
              <a:ext cx="177598" cy="256034"/>
            </a:xfrm>
            <a:custGeom>
              <a:avLst/>
              <a:gdLst/>
              <a:ahLst/>
              <a:cxnLst/>
              <a:rect l="l" t="t" r="r" b="b"/>
              <a:pathLst>
                <a:path w="4644" h="6013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268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7" name="Google Shape;97;p15">
              <a:extLst>
                <a:ext uri="{FF2B5EF4-FFF2-40B4-BE49-F238E27FC236}">
                  <a16:creationId xmlns:a16="http://schemas.microsoft.com/office/drawing/2014/main" id="{755B9626-824B-67D6-31D8-B321A6AA768D}"/>
                </a:ext>
              </a:extLst>
            </p:cNvPr>
            <p:cNvSpPr/>
            <p:nvPr/>
          </p:nvSpPr>
          <p:spPr>
            <a:xfrm>
              <a:off x="1071816" y="1769540"/>
              <a:ext cx="1939277" cy="923442"/>
            </a:xfrm>
            <a:custGeom>
              <a:avLst/>
              <a:gdLst/>
              <a:ahLst/>
              <a:cxnLst/>
              <a:rect l="l" t="t" r="r" b="b"/>
              <a:pathLst>
                <a:path w="50710" h="24147" extrusionOk="0">
                  <a:moveTo>
                    <a:pt x="3549" y="0"/>
                  </a:moveTo>
                  <a:cubicBezTo>
                    <a:pt x="1584" y="0"/>
                    <a:pt x="1" y="1596"/>
                    <a:pt x="1" y="3548"/>
                  </a:cubicBezTo>
                  <a:lnTo>
                    <a:pt x="1" y="20598"/>
                  </a:lnTo>
                  <a:cubicBezTo>
                    <a:pt x="1" y="22563"/>
                    <a:pt x="1584" y="24146"/>
                    <a:pt x="3549" y="24146"/>
                  </a:cubicBezTo>
                  <a:lnTo>
                    <a:pt x="33124" y="24146"/>
                  </a:lnTo>
                  <a:cubicBezTo>
                    <a:pt x="35088" y="24146"/>
                    <a:pt x="36684" y="22563"/>
                    <a:pt x="36684" y="20598"/>
                  </a:cubicBezTo>
                  <a:lnTo>
                    <a:pt x="36684" y="18669"/>
                  </a:lnTo>
                  <a:cubicBezTo>
                    <a:pt x="36684" y="17538"/>
                    <a:pt x="37600" y="16621"/>
                    <a:pt x="38720" y="16621"/>
                  </a:cubicBezTo>
                  <a:lnTo>
                    <a:pt x="42030" y="16621"/>
                  </a:lnTo>
                  <a:cubicBezTo>
                    <a:pt x="42780" y="16621"/>
                    <a:pt x="43435" y="17026"/>
                    <a:pt x="43792" y="17633"/>
                  </a:cubicBezTo>
                  <a:cubicBezTo>
                    <a:pt x="44447" y="18705"/>
                    <a:pt x="45625" y="19419"/>
                    <a:pt x="46983" y="19419"/>
                  </a:cubicBezTo>
                  <a:cubicBezTo>
                    <a:pt x="49042" y="19419"/>
                    <a:pt x="50709" y="17753"/>
                    <a:pt x="50709" y="15693"/>
                  </a:cubicBezTo>
                  <a:cubicBezTo>
                    <a:pt x="50709" y="13633"/>
                    <a:pt x="49042" y="11954"/>
                    <a:pt x="46983" y="11954"/>
                  </a:cubicBezTo>
                  <a:cubicBezTo>
                    <a:pt x="45625" y="11954"/>
                    <a:pt x="44447" y="12680"/>
                    <a:pt x="43792" y="13752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16"/>
                  </a:cubicBezTo>
                  <a:lnTo>
                    <a:pt x="36684" y="3548"/>
                  </a:lnTo>
                  <a:cubicBezTo>
                    <a:pt x="36684" y="1596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8" name="Google Shape;98;p15">
              <a:extLst>
                <a:ext uri="{FF2B5EF4-FFF2-40B4-BE49-F238E27FC236}">
                  <a16:creationId xmlns:a16="http://schemas.microsoft.com/office/drawing/2014/main" id="{3E0C67B1-1873-70C3-4AD1-157ED32B39A9}"/>
                </a:ext>
              </a:extLst>
            </p:cNvPr>
            <p:cNvSpPr/>
            <p:nvPr/>
          </p:nvSpPr>
          <p:spPr>
            <a:xfrm>
              <a:off x="2752419" y="2253534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9" name="Google Shape;99;p15">
              <a:extLst>
                <a:ext uri="{FF2B5EF4-FFF2-40B4-BE49-F238E27FC236}">
                  <a16:creationId xmlns:a16="http://schemas.microsoft.com/office/drawing/2014/main" id="{38DFCA4C-0211-408C-AB9D-2FF071EC32FC}"/>
                </a:ext>
              </a:extLst>
            </p:cNvPr>
            <p:cNvSpPr/>
            <p:nvPr/>
          </p:nvSpPr>
          <p:spPr>
            <a:xfrm>
              <a:off x="935214" y="1799534"/>
              <a:ext cx="1606414" cy="368572"/>
            </a:xfrm>
            <a:custGeom>
              <a:avLst/>
              <a:gdLst/>
              <a:ahLst/>
              <a:cxnLst/>
              <a:rect l="l" t="t" r="r" b="b"/>
              <a:pathLst>
                <a:path w="42006" h="8656" extrusionOk="0">
                  <a:moveTo>
                    <a:pt x="3001" y="0"/>
                  </a:moveTo>
                  <a:cubicBezTo>
                    <a:pt x="2168" y="0"/>
                    <a:pt x="1417" y="333"/>
                    <a:pt x="882" y="881"/>
                  </a:cubicBezTo>
                  <a:cubicBezTo>
                    <a:pt x="334" y="1429"/>
                    <a:pt x="1" y="2179"/>
                    <a:pt x="1" y="3012"/>
                  </a:cubicBezTo>
                  <a:lnTo>
                    <a:pt x="1" y="8311"/>
                  </a:lnTo>
                  <a:lnTo>
                    <a:pt x="24" y="8656"/>
                  </a:lnTo>
                  <a:cubicBezTo>
                    <a:pt x="108" y="7977"/>
                    <a:pt x="417" y="7358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12"/>
                  </a:cubicBezTo>
                  <a:cubicBezTo>
                    <a:pt x="42006" y="2881"/>
                    <a:pt x="42006" y="2774"/>
                    <a:pt x="41982" y="2655"/>
                  </a:cubicBezTo>
                  <a:cubicBezTo>
                    <a:pt x="41815" y="1155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0" name="Google Shape;100;p15">
              <a:extLst>
                <a:ext uri="{FF2B5EF4-FFF2-40B4-BE49-F238E27FC236}">
                  <a16:creationId xmlns:a16="http://schemas.microsoft.com/office/drawing/2014/main" id="{A88CECD4-EC8D-DF8A-827E-EDB845AB1653}"/>
                </a:ext>
              </a:extLst>
            </p:cNvPr>
            <p:cNvSpPr/>
            <p:nvPr/>
          </p:nvSpPr>
          <p:spPr>
            <a:xfrm>
              <a:off x="935214" y="1769089"/>
              <a:ext cx="1606414" cy="384327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9026"/>
                  </a:lnTo>
                  <a:cubicBezTo>
                    <a:pt x="1" y="8192"/>
                    <a:pt x="334" y="7442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1" name="Google Shape;101;p15">
              <a:extLst>
                <a:ext uri="{FF2B5EF4-FFF2-40B4-BE49-F238E27FC236}">
                  <a16:creationId xmlns:a16="http://schemas.microsoft.com/office/drawing/2014/main" id="{2968A789-1034-98F4-C6E5-D033279E8718}"/>
                </a:ext>
              </a:extLst>
            </p:cNvPr>
            <p:cNvSpPr txBox="1"/>
            <p:nvPr/>
          </p:nvSpPr>
          <p:spPr>
            <a:xfrm>
              <a:off x="1081172" y="209766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Crescimento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72" name="Google Shape;102;p15">
              <a:extLst>
                <a:ext uri="{FF2B5EF4-FFF2-40B4-BE49-F238E27FC236}">
                  <a16:creationId xmlns:a16="http://schemas.microsoft.com/office/drawing/2014/main" id="{F0C9E730-8CF6-F61D-CB7C-56984D436DBE}"/>
                </a:ext>
              </a:extLst>
            </p:cNvPr>
            <p:cNvSpPr txBox="1"/>
            <p:nvPr/>
          </p:nvSpPr>
          <p:spPr>
            <a:xfrm>
              <a:off x="1071825" y="1769313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2015-2017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673" name="Google Shape;103;p15">
            <a:extLst>
              <a:ext uri="{FF2B5EF4-FFF2-40B4-BE49-F238E27FC236}">
                <a16:creationId xmlns:a16="http://schemas.microsoft.com/office/drawing/2014/main" id="{22B6873D-9BF8-D9D2-F4ED-73C57BB430E8}"/>
              </a:ext>
            </a:extLst>
          </p:cNvPr>
          <p:cNvGrpSpPr/>
          <p:nvPr/>
        </p:nvGrpSpPr>
        <p:grpSpPr>
          <a:xfrm>
            <a:off x="4718180" y="3955522"/>
            <a:ext cx="2079971" cy="979046"/>
            <a:chOff x="933838" y="3005721"/>
            <a:chExt cx="2079971" cy="979046"/>
          </a:xfrm>
        </p:grpSpPr>
        <p:sp>
          <p:nvSpPr>
            <p:cNvPr id="26674" name="Google Shape;104;p15">
              <a:extLst>
                <a:ext uri="{FF2B5EF4-FFF2-40B4-BE49-F238E27FC236}">
                  <a16:creationId xmlns:a16="http://schemas.microsoft.com/office/drawing/2014/main" id="{5DF33594-9772-783E-F8D3-B633C84B60C1}"/>
                </a:ext>
              </a:extLst>
            </p:cNvPr>
            <p:cNvSpPr/>
            <p:nvPr/>
          </p:nvSpPr>
          <p:spPr>
            <a:xfrm>
              <a:off x="1033115" y="3023886"/>
              <a:ext cx="1980694" cy="960881"/>
            </a:xfrm>
            <a:custGeom>
              <a:avLst/>
              <a:gdLst/>
              <a:ahLst/>
              <a:cxnLst/>
              <a:rect l="l" t="t" r="r" b="b"/>
              <a:pathLst>
                <a:path w="51793" h="25126" extrusionOk="0">
                  <a:moveTo>
                    <a:pt x="33544" y="0"/>
                  </a:moveTo>
                  <a:cubicBezTo>
                    <a:pt x="33507" y="0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7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5"/>
                    <a:pt x="4322" y="25124"/>
                  </a:cubicBezTo>
                  <a:lnTo>
                    <a:pt x="34231" y="24136"/>
                  </a:lnTo>
                  <a:cubicBezTo>
                    <a:pt x="36207" y="24076"/>
                    <a:pt x="37767" y="22433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8"/>
                    <a:pt x="39636" y="16433"/>
                  </a:cubicBezTo>
                  <a:lnTo>
                    <a:pt x="42982" y="16325"/>
                  </a:lnTo>
                  <a:cubicBezTo>
                    <a:pt x="43004" y="16325"/>
                    <a:pt x="43026" y="16324"/>
                    <a:pt x="43049" y="16324"/>
                  </a:cubicBezTo>
                  <a:cubicBezTo>
                    <a:pt x="43772" y="16324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8"/>
                    <a:pt x="48078" y="18957"/>
                  </a:cubicBezTo>
                  <a:cubicBezTo>
                    <a:pt x="50162" y="18885"/>
                    <a:pt x="51793" y="17159"/>
                    <a:pt x="51721" y="15099"/>
                  </a:cubicBezTo>
                  <a:cubicBezTo>
                    <a:pt x="51663" y="13076"/>
                    <a:pt x="49974" y="11490"/>
                    <a:pt x="47940" y="11490"/>
                  </a:cubicBezTo>
                  <a:cubicBezTo>
                    <a:pt x="47903" y="11490"/>
                    <a:pt x="47865" y="11490"/>
                    <a:pt x="47828" y="11491"/>
                  </a:cubicBezTo>
                  <a:cubicBezTo>
                    <a:pt x="46459" y="11539"/>
                    <a:pt x="45292" y="12301"/>
                    <a:pt x="44661" y="13396"/>
                  </a:cubicBezTo>
                  <a:cubicBezTo>
                    <a:pt x="44327" y="14004"/>
                    <a:pt x="43673" y="14432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6"/>
                    <a:pt x="39511" y="14576"/>
                  </a:cubicBezTo>
                  <a:cubicBezTo>
                    <a:pt x="38397" y="14576"/>
                    <a:pt x="37480" y="13696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0"/>
                    <a:pt x="33544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5" name="Google Shape;105;p15">
              <a:extLst>
                <a:ext uri="{FF2B5EF4-FFF2-40B4-BE49-F238E27FC236}">
                  <a16:creationId xmlns:a16="http://schemas.microsoft.com/office/drawing/2014/main" id="{070BD51C-6693-D87E-E4AD-52BD02ABCCC4}"/>
                </a:ext>
              </a:extLst>
            </p:cNvPr>
            <p:cNvSpPr/>
            <p:nvPr/>
          </p:nvSpPr>
          <p:spPr>
            <a:xfrm>
              <a:off x="933838" y="3261739"/>
              <a:ext cx="177598" cy="256061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7"/>
                    <a:pt x="1" y="2179"/>
                    <a:pt x="1" y="3001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CF12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6" name="Google Shape;106;p15">
              <a:extLst>
                <a:ext uri="{FF2B5EF4-FFF2-40B4-BE49-F238E27FC236}">
                  <a16:creationId xmlns:a16="http://schemas.microsoft.com/office/drawing/2014/main" id="{0243BF45-EA87-C813-4394-752E6A1F250F}"/>
                </a:ext>
              </a:extLst>
            </p:cNvPr>
            <p:cNvSpPr/>
            <p:nvPr/>
          </p:nvSpPr>
          <p:spPr>
            <a:xfrm>
              <a:off x="1071816" y="3005721"/>
              <a:ext cx="1939277" cy="923901"/>
            </a:xfrm>
            <a:custGeom>
              <a:avLst/>
              <a:gdLst/>
              <a:ahLst/>
              <a:cxnLst/>
              <a:rect l="l" t="t" r="r" b="b"/>
              <a:pathLst>
                <a:path w="50710" h="24159" extrusionOk="0">
                  <a:moveTo>
                    <a:pt x="3549" y="1"/>
                  </a:moveTo>
                  <a:cubicBezTo>
                    <a:pt x="1584" y="1"/>
                    <a:pt x="1" y="1596"/>
                    <a:pt x="1" y="3561"/>
                  </a:cubicBezTo>
                  <a:lnTo>
                    <a:pt x="1" y="20610"/>
                  </a:lnTo>
                  <a:cubicBezTo>
                    <a:pt x="1" y="22563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3"/>
                    <a:pt x="36684" y="20610"/>
                  </a:cubicBezTo>
                  <a:lnTo>
                    <a:pt x="36684" y="18670"/>
                  </a:lnTo>
                  <a:cubicBezTo>
                    <a:pt x="36684" y="17550"/>
                    <a:pt x="37600" y="16634"/>
                    <a:pt x="38720" y="16634"/>
                  </a:cubicBezTo>
                  <a:lnTo>
                    <a:pt x="42030" y="16634"/>
                  </a:lnTo>
                  <a:cubicBezTo>
                    <a:pt x="42780" y="16634"/>
                    <a:pt x="43435" y="17039"/>
                    <a:pt x="43792" y="17634"/>
                  </a:cubicBezTo>
                  <a:cubicBezTo>
                    <a:pt x="44447" y="18705"/>
                    <a:pt x="45625" y="19432"/>
                    <a:pt x="46983" y="19432"/>
                  </a:cubicBezTo>
                  <a:cubicBezTo>
                    <a:pt x="49042" y="19432"/>
                    <a:pt x="50709" y="17765"/>
                    <a:pt x="50709" y="15693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3"/>
                    <a:pt x="43792" y="13764"/>
                  </a:cubicBezTo>
                  <a:cubicBezTo>
                    <a:pt x="43435" y="14360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8"/>
                    <a:pt x="36684" y="12728"/>
                  </a:cubicBezTo>
                  <a:lnTo>
                    <a:pt x="36684" y="3561"/>
                  </a:lnTo>
                  <a:cubicBezTo>
                    <a:pt x="36684" y="1596"/>
                    <a:pt x="35088" y="1"/>
                    <a:pt x="3312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7" name="Google Shape;107;p15">
              <a:extLst>
                <a:ext uri="{FF2B5EF4-FFF2-40B4-BE49-F238E27FC236}">
                  <a16:creationId xmlns:a16="http://schemas.microsoft.com/office/drawing/2014/main" id="{B2B2B70B-2088-E211-F1E5-2815437B9D5F}"/>
                </a:ext>
              </a:extLst>
            </p:cNvPr>
            <p:cNvSpPr/>
            <p:nvPr/>
          </p:nvSpPr>
          <p:spPr>
            <a:xfrm>
              <a:off x="2752419" y="3489753"/>
              <a:ext cx="232247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69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69"/>
                    <a:pt x="4715" y="0"/>
                    <a:pt x="3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8" name="Google Shape;108;p15">
              <a:extLst>
                <a:ext uri="{FF2B5EF4-FFF2-40B4-BE49-F238E27FC236}">
                  <a16:creationId xmlns:a16="http://schemas.microsoft.com/office/drawing/2014/main" id="{F5D95FDE-22BA-DF2C-AB04-D8977FB86436}"/>
                </a:ext>
              </a:extLst>
            </p:cNvPr>
            <p:cNvSpPr/>
            <p:nvPr/>
          </p:nvSpPr>
          <p:spPr>
            <a:xfrm>
              <a:off x="935214" y="3035660"/>
              <a:ext cx="1606414" cy="369104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0"/>
                    <a:pt x="882" y="6894"/>
                  </a:cubicBezTo>
                  <a:cubicBezTo>
                    <a:pt x="1417" y="6358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5"/>
                  </a:cubicBezTo>
                  <a:cubicBezTo>
                    <a:pt x="41815" y="1167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9" name="Google Shape;109;p15">
              <a:extLst>
                <a:ext uri="{FF2B5EF4-FFF2-40B4-BE49-F238E27FC236}">
                  <a16:creationId xmlns:a16="http://schemas.microsoft.com/office/drawing/2014/main" id="{A2559E61-75DB-500C-CD4F-AE48F96D9C4A}"/>
                </a:ext>
              </a:extLst>
            </p:cNvPr>
            <p:cNvSpPr/>
            <p:nvPr/>
          </p:nvSpPr>
          <p:spPr>
            <a:xfrm>
              <a:off x="935214" y="3005729"/>
              <a:ext cx="1606414" cy="383794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68"/>
                    <a:pt x="1" y="3001"/>
                  </a:cubicBezTo>
                  <a:lnTo>
                    <a:pt x="1" y="9014"/>
                  </a:lnTo>
                  <a:cubicBezTo>
                    <a:pt x="1" y="8192"/>
                    <a:pt x="334" y="7430"/>
                    <a:pt x="882" y="6895"/>
                  </a:cubicBezTo>
                  <a:cubicBezTo>
                    <a:pt x="1417" y="6347"/>
                    <a:pt x="2168" y="6014"/>
                    <a:pt x="3001" y="6014"/>
                  </a:cubicBezTo>
                  <a:lnTo>
                    <a:pt x="39006" y="6014"/>
                  </a:lnTo>
                  <a:cubicBezTo>
                    <a:pt x="40660" y="6014"/>
                    <a:pt x="42006" y="4668"/>
                    <a:pt x="42006" y="3001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80" name="Google Shape;110;p15">
              <a:extLst>
                <a:ext uri="{FF2B5EF4-FFF2-40B4-BE49-F238E27FC236}">
                  <a16:creationId xmlns:a16="http://schemas.microsoft.com/office/drawing/2014/main" id="{5E8A7A0A-C915-4660-303A-F0FA478BC812}"/>
                </a:ext>
              </a:extLst>
            </p:cNvPr>
            <p:cNvSpPr txBox="1"/>
            <p:nvPr/>
          </p:nvSpPr>
          <p:spPr>
            <a:xfrm>
              <a:off x="1081172" y="333811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IPO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81" name="Google Shape;111;p15">
              <a:extLst>
                <a:ext uri="{FF2B5EF4-FFF2-40B4-BE49-F238E27FC236}">
                  <a16:creationId xmlns:a16="http://schemas.microsoft.com/office/drawing/2014/main" id="{226EF228-956D-7E69-0026-E59D5F393B2E}"/>
                </a:ext>
              </a:extLst>
            </p:cNvPr>
            <p:cNvSpPr txBox="1"/>
            <p:nvPr/>
          </p:nvSpPr>
          <p:spPr>
            <a:xfrm>
              <a:off x="1071825" y="3005788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6" y="525270"/>
            <a:ext cx="2137447" cy="12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84" name="TextBox 26683">
            <a:extLst>
              <a:ext uri="{FF2B5EF4-FFF2-40B4-BE49-F238E27FC236}">
                <a16:creationId xmlns:a16="http://schemas.microsoft.com/office/drawing/2014/main" id="{289FFC00-A369-6861-2258-DF48EF865538}"/>
              </a:ext>
            </a:extLst>
          </p:cNvPr>
          <p:cNvSpPr txBox="1"/>
          <p:nvPr/>
        </p:nvSpPr>
        <p:spPr>
          <a:xfrm>
            <a:off x="310109" y="1524250"/>
            <a:ext cx="3430216" cy="476572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l"/>
            <a:r>
              <a:rPr lang="pt-PT" sz="1100" b="1" dirty="0"/>
              <a:t>2012: Fundação e Desenvolvimento Inicial</a:t>
            </a:r>
            <a:endParaRPr lang="pt-PT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Fundadores:</a:t>
            </a:r>
            <a:r>
              <a:rPr lang="pt-PT" sz="1100" dirty="0"/>
              <a:t> </a:t>
            </a:r>
            <a:r>
              <a:rPr lang="pt-PT" sz="1100" dirty="0" err="1"/>
              <a:t>Benoit</a:t>
            </a:r>
            <a:r>
              <a:rPr lang="pt-PT" sz="1100" dirty="0"/>
              <a:t> </a:t>
            </a:r>
            <a:r>
              <a:rPr lang="pt-PT" sz="1100" dirty="0" err="1"/>
              <a:t>Dageville</a:t>
            </a:r>
            <a:r>
              <a:rPr lang="pt-PT" sz="1100" dirty="0"/>
              <a:t>, </a:t>
            </a:r>
            <a:r>
              <a:rPr lang="pt-PT" sz="1100" dirty="0" err="1"/>
              <a:t>Thierry</a:t>
            </a:r>
            <a:r>
              <a:rPr lang="pt-PT" sz="1100" dirty="0"/>
              <a:t> </a:t>
            </a:r>
            <a:r>
              <a:rPr lang="pt-PT" sz="1100" dirty="0" err="1"/>
              <a:t>Cruanes</a:t>
            </a:r>
            <a:r>
              <a:rPr lang="pt-PT" sz="1100" dirty="0"/>
              <a:t>, e </a:t>
            </a:r>
            <a:r>
              <a:rPr lang="pt-PT" sz="1100" dirty="0" err="1"/>
              <a:t>Marcin</a:t>
            </a:r>
            <a:r>
              <a:rPr lang="pt-PT" sz="1100" dirty="0"/>
              <a:t> </a:t>
            </a:r>
            <a:r>
              <a:rPr lang="pt-PT" sz="1100" dirty="0" err="1"/>
              <a:t>Zukowski</a:t>
            </a:r>
            <a:r>
              <a:rPr lang="pt-PT" sz="1100" dirty="0"/>
              <a:t> (</a:t>
            </a:r>
            <a:r>
              <a:rPr lang="pt-PT" sz="1100" dirty="0" err="1"/>
              <a:t>Ex-Oracle</a:t>
            </a:r>
            <a:r>
              <a:rPr lang="pt-PT" sz="1100" dirty="0"/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Ideia:</a:t>
            </a:r>
            <a:r>
              <a:rPr lang="pt-PT" sz="1100" dirty="0"/>
              <a:t> Criar um data </a:t>
            </a:r>
            <a:r>
              <a:rPr lang="pt-PT" sz="1100" dirty="0" err="1"/>
              <a:t>warehouse</a:t>
            </a:r>
            <a:r>
              <a:rPr lang="pt-PT" sz="1100" dirty="0"/>
              <a:t> que aproveitasse totalmente a nuvem, superando limitações de data </a:t>
            </a:r>
            <a:r>
              <a:rPr lang="pt-PT" sz="1100" dirty="0" err="1"/>
              <a:t>warehouses</a:t>
            </a:r>
            <a:r>
              <a:rPr lang="pt-PT" sz="1100" dirty="0"/>
              <a:t> tradicionais.</a:t>
            </a:r>
          </a:p>
          <a:p>
            <a:pPr algn="l"/>
            <a:endParaRPr lang="pt-PT" sz="1100" dirty="0"/>
          </a:p>
          <a:p>
            <a:pPr algn="l"/>
            <a:r>
              <a:rPr lang="pt-PT" sz="1100" b="1" dirty="0"/>
              <a:t>2014: Lançamento e Adoção Inicial</a:t>
            </a:r>
          </a:p>
          <a:p>
            <a:pPr algn="l"/>
            <a:endParaRPr lang="pt-PT" sz="1100" dirty="0"/>
          </a:p>
          <a:p>
            <a:pPr algn="l"/>
            <a:r>
              <a:rPr lang="pt-PT" sz="1100" b="1" dirty="0"/>
              <a:t>2015-2017: Crescimento e Expansão</a:t>
            </a:r>
            <a:endParaRPr lang="pt-PT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Melhorias do Produto:</a:t>
            </a:r>
            <a:r>
              <a:rPr lang="pt-PT" sz="1100" dirty="0"/>
              <a:t> Adição de suporte a dados </a:t>
            </a:r>
            <a:r>
              <a:rPr lang="pt-PT" sz="1100" dirty="0" err="1"/>
              <a:t>semi-estruturados</a:t>
            </a:r>
            <a:r>
              <a:rPr lang="pt-PT" sz="1100" dirty="0"/>
              <a:t> (JSON), compartilhamento de dados e integração com ferramentas de BI e ETL.</a:t>
            </a:r>
          </a:p>
          <a:p>
            <a:pPr algn="l"/>
            <a:endParaRPr lang="pt-PT" sz="1100" dirty="0"/>
          </a:p>
          <a:p>
            <a:pPr algn="l"/>
            <a:r>
              <a:rPr lang="pt-PT" sz="1100" b="1" dirty="0"/>
              <a:t>2018-2019: Crescimento Acelerado</a:t>
            </a:r>
            <a:endParaRPr lang="pt-PT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Parcerias Estratégicas:</a:t>
            </a:r>
            <a:r>
              <a:rPr lang="pt-PT" sz="1100" dirty="0"/>
              <a:t> Parcerias com AWS, </a:t>
            </a:r>
            <a:r>
              <a:rPr lang="pt-PT" sz="1100" dirty="0" err="1"/>
              <a:t>Azure</a:t>
            </a:r>
            <a:r>
              <a:rPr lang="pt-PT" sz="1100" dirty="0"/>
              <a:t> e Google </a:t>
            </a:r>
            <a:r>
              <a:rPr lang="pt-PT" sz="1100" dirty="0" err="1"/>
              <a:t>Cloud</a:t>
            </a:r>
            <a:r>
              <a:rPr lang="pt-PT" sz="1100" dirty="0"/>
              <a:t>.</a:t>
            </a:r>
          </a:p>
          <a:p>
            <a:pPr algn="l"/>
            <a:endParaRPr lang="pt-PT" sz="1100" dirty="0"/>
          </a:p>
          <a:p>
            <a:pPr algn="l"/>
            <a:r>
              <a:rPr lang="pt-PT" sz="1100" b="1" dirty="0"/>
              <a:t>2020: IPO e Liderança de Mercado</a:t>
            </a:r>
          </a:p>
          <a:p>
            <a:pPr algn="l"/>
            <a:endParaRPr lang="pt-PT" sz="1100" dirty="0"/>
          </a:p>
          <a:p>
            <a:pPr algn="l"/>
            <a:r>
              <a:rPr lang="pt-PT" sz="1100" b="1" dirty="0"/>
              <a:t>2021-Presente: Inovação e Expansão Contínuas</a:t>
            </a:r>
            <a:endParaRPr lang="pt-PT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Melhorias do Produto:</a:t>
            </a:r>
            <a:r>
              <a:rPr lang="pt-PT" sz="1100" dirty="0"/>
              <a:t> Novidades como </a:t>
            </a:r>
            <a:r>
              <a:rPr lang="pt-PT" sz="1100" dirty="0" err="1"/>
              <a:t>Snowpark</a:t>
            </a:r>
            <a:r>
              <a:rPr lang="pt-PT" sz="1100" dirty="0"/>
              <a:t> para </a:t>
            </a:r>
            <a:r>
              <a:rPr lang="pt-PT" sz="1100" dirty="0" err="1"/>
              <a:t>programabilidade</a:t>
            </a:r>
            <a:r>
              <a:rPr lang="pt-PT" sz="1100" dirty="0"/>
              <a:t> de dados e suporte nativo para </a:t>
            </a:r>
            <a:r>
              <a:rPr lang="pt-PT" sz="1100" dirty="0" err="1"/>
              <a:t>Python</a:t>
            </a:r>
            <a:r>
              <a:rPr lang="pt-PT" sz="1100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Base de Clientes:</a:t>
            </a:r>
            <a:r>
              <a:rPr lang="pt-PT" sz="1100" dirty="0"/>
              <a:t> Expansão significativa, incluindo muitas empresas da Fortune 500.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998D164F-2B6C-1DD1-FB49-BC81E3D7FFE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1043823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6" y="525270"/>
            <a:ext cx="2137447" cy="12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B65E1EAD-D9DD-C310-AAFA-DFEDDBA3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50" y="1588488"/>
            <a:ext cx="6192240" cy="434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CB552-F233-A5A1-F5EF-4C8A9E4D218A}"/>
              </a:ext>
            </a:extLst>
          </p:cNvPr>
          <p:cNvSpPr txBox="1"/>
          <p:nvPr/>
        </p:nvSpPr>
        <p:spPr>
          <a:xfrm>
            <a:off x="231284" y="6085006"/>
            <a:ext cx="7567749" cy="2539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050" dirty="0">
                <a:hlinkClick r:id="rId5"/>
              </a:rPr>
              <a:t>Augment your Data Lake Analytics with Snowflake | by Prathamesh </a:t>
            </a:r>
            <a:r>
              <a:rPr lang="en-US" sz="1050" dirty="0" err="1">
                <a:hlinkClick r:id="rId5"/>
              </a:rPr>
              <a:t>Nimkar</a:t>
            </a:r>
            <a:r>
              <a:rPr lang="en-US" sz="1050" dirty="0">
                <a:hlinkClick r:id="rId5"/>
              </a:rPr>
              <a:t> | Towards Data Science</a:t>
            </a:r>
            <a:endParaRPr lang="pt-PT" sz="1200" dirty="0"/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43BF6A95-7C82-EB81-496C-718213C33D0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81887640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6" y="525270"/>
            <a:ext cx="2137447" cy="12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FF758595-1F7D-5A01-1D23-22A520CB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4" y="1801639"/>
            <a:ext cx="6686783" cy="39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231284" y="6085006"/>
            <a:ext cx="7567749" cy="2539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050" dirty="0">
                <a:hlinkClick r:id="rId5"/>
              </a:rPr>
              <a:t>Augment your Data Lake Analytics with Snowflake | by Prathamesh </a:t>
            </a:r>
            <a:r>
              <a:rPr lang="en-US" sz="1050" dirty="0" err="1">
                <a:hlinkClick r:id="rId5"/>
              </a:rPr>
              <a:t>Nimkar</a:t>
            </a:r>
            <a:r>
              <a:rPr lang="en-US" sz="1050" dirty="0">
                <a:hlinkClick r:id="rId5"/>
              </a:rPr>
              <a:t> | Towards Data Science</a:t>
            </a:r>
            <a:endParaRPr lang="pt-PT" sz="1200" dirty="0"/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1729C6E1-88FE-C927-1235-261707D2025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95352370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3" y="1237598"/>
            <a:ext cx="1928391" cy="10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2CF40-A617-85B9-91BF-5FF5A11C3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278" y="1382682"/>
            <a:ext cx="3714941" cy="4667490"/>
          </a:xfrm>
          <a:prstGeom prst="rect">
            <a:avLst/>
          </a:prstGeom>
        </p:spPr>
      </p:pic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0FCD954B-E16F-F78F-5CB1-837DAADCC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36680" y="1524036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/>
              <a:t>  Funcionalidades</a:t>
            </a:r>
            <a:endParaRPr sz="2000" dirty="0"/>
          </a:p>
        </p:txBody>
      </p:sp>
      <p:pic>
        <p:nvPicPr>
          <p:cNvPr id="2050" name="Picture 2" descr="Data Vault Techniques: Virtual Warehouses and Charge Back">
            <a:extLst>
              <a:ext uri="{FF2B5EF4-FFF2-40B4-BE49-F238E27FC236}">
                <a16:creationId xmlns:a16="http://schemas.microsoft.com/office/drawing/2014/main" id="{82FF0531-098D-8E8F-A83A-CDA65DC9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6" y="2795347"/>
            <a:ext cx="3166817" cy="30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C7911908-7A92-39E3-335F-96CEC51C0CB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5486760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137" y="943074"/>
            <a:ext cx="8345996" cy="503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/>
              <a:t>Por que é importante para dados?</a:t>
            </a:r>
            <a:endParaRPr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7128-59E0-EBD2-3D3D-20E7EA0B14BE}"/>
              </a:ext>
            </a:extLst>
          </p:cNvPr>
          <p:cNvSpPr txBox="1"/>
          <p:nvPr/>
        </p:nvSpPr>
        <p:spPr>
          <a:xfrm>
            <a:off x="113001" y="5956005"/>
            <a:ext cx="493796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https://aws.amazon.com/what-is/api/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9ACA4-76A8-F95C-FDFD-CA0EA3DEE2F9}"/>
              </a:ext>
            </a:extLst>
          </p:cNvPr>
          <p:cNvSpPr txBox="1"/>
          <p:nvPr/>
        </p:nvSpPr>
        <p:spPr>
          <a:xfrm>
            <a:off x="4737463" y="2456993"/>
            <a:ext cx="3868616" cy="284212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Acesso a dados externos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PT" altLang="pt-PT" sz="2000" dirty="0">
                <a:solidFill>
                  <a:schemeClr val="tx1"/>
                </a:solidFill>
              </a:rPr>
              <a:t>Integração de sistemas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2000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Automação de pro</a:t>
            </a:r>
            <a:r>
              <a:rPr lang="pt-PT" altLang="pt-PT" sz="2000" dirty="0">
                <a:solidFill>
                  <a:schemeClr val="tx1"/>
                </a:solidFill>
              </a:rPr>
              <a:t>cessos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2000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Desenvolvi</a:t>
            </a:r>
            <a:r>
              <a:rPr lang="pt-PT" altLang="pt-PT" sz="2000" dirty="0">
                <a:solidFill>
                  <a:schemeClr val="tx1"/>
                </a:solidFill>
              </a:rPr>
              <a:t>mento Rápido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2000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Escalabilidade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DFBCAD-BA09-B0E4-9D19-D6C2076F9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0" y="2680080"/>
            <a:ext cx="3762312" cy="25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F3FE560C-E995-3177-3412-45140EBEF675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08079375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486947E1-80D9-561E-86CC-D2E2D45F2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54496" y="958341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Teorema CAP</a:t>
            </a:r>
            <a:endParaRPr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B30425-79A6-058D-72ED-B5DB9E993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1" y="2298431"/>
            <a:ext cx="44481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56CED-39BB-4655-037F-3CB44FB2C846}"/>
              </a:ext>
            </a:extLst>
          </p:cNvPr>
          <p:cNvSpPr txBox="1"/>
          <p:nvPr/>
        </p:nvSpPr>
        <p:spPr>
          <a:xfrm>
            <a:off x="5626562" y="2293795"/>
            <a:ext cx="3241213" cy="375487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sz="1400" dirty="0"/>
              <a:t>O teorema CAP estabelece que em um sistema distribuído, é impossível garantir simultaneamente consistência forte, disponibilidade total e tolerância a partições em caso de falhas de rede. </a:t>
            </a:r>
            <a:r>
              <a:rPr lang="pt-PT" sz="1400" b="1" dirty="0"/>
              <a:t>O </a:t>
            </a:r>
            <a:r>
              <a:rPr lang="pt-PT" sz="1400" b="1" dirty="0" err="1"/>
              <a:t>Snowflake</a:t>
            </a:r>
            <a:r>
              <a:rPr lang="pt-PT" sz="1400" b="1" dirty="0"/>
              <a:t>, como um banco de dados em nuvem, se enquadra no quadrante de CP (</a:t>
            </a:r>
            <a:r>
              <a:rPr lang="pt-PT" sz="1400" b="1" dirty="0" err="1"/>
              <a:t>Consistency</a:t>
            </a:r>
            <a:r>
              <a:rPr lang="pt-PT" sz="1400" b="1" dirty="0"/>
              <a:t> and </a:t>
            </a:r>
            <a:r>
              <a:rPr lang="pt-PT" sz="1400" b="1" dirty="0" err="1"/>
              <a:t>Partition</a:t>
            </a:r>
            <a:r>
              <a:rPr lang="pt-PT" sz="1400" b="1" dirty="0"/>
              <a:t> </a:t>
            </a:r>
            <a:r>
              <a:rPr lang="pt-PT" sz="1400" b="1" dirty="0" err="1"/>
              <a:t>Tolerance</a:t>
            </a:r>
            <a:r>
              <a:rPr lang="pt-PT" sz="1400" dirty="0"/>
              <a:t>), priorizando a consistência dos dados e a tolerância a partições. Isso significa que o </a:t>
            </a:r>
            <a:r>
              <a:rPr lang="pt-PT" sz="1400" dirty="0" err="1"/>
              <a:t>Snowflake</a:t>
            </a:r>
            <a:r>
              <a:rPr lang="pt-PT" sz="1400" dirty="0"/>
              <a:t> garante a consistência dos dados e a capacidade de lidar com falhas de rede ou partições, mas pode haver uma redução temporária na disponibilidade dos dados em situações extremas de falhas de rede.</a:t>
            </a:r>
            <a:endParaRPr lang="pt-PT" sz="1800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</p:txBody>
      </p:sp>
      <p:pic>
        <p:nvPicPr>
          <p:cNvPr id="4" name="Picture 2" descr="Snowflake Logo, symbol, meaning, history, PNG, brand">
            <a:extLst>
              <a:ext uri="{FF2B5EF4-FFF2-40B4-BE49-F238E27FC236}">
                <a16:creationId xmlns:a16="http://schemas.microsoft.com/office/drawing/2014/main" id="{227AB06E-E1A6-58E8-E20C-8E9495C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11" y="638075"/>
            <a:ext cx="1928391" cy="10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D2D18-9CFF-AA80-6E5C-DD748735A581}"/>
              </a:ext>
            </a:extLst>
          </p:cNvPr>
          <p:cNvSpPr txBox="1"/>
          <p:nvPr/>
        </p:nvSpPr>
        <p:spPr>
          <a:xfrm>
            <a:off x="0" y="5996609"/>
            <a:ext cx="5693274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100" dirty="0">
                <a:hlinkClick r:id="rId5"/>
              </a:rPr>
              <a:t>https://medium.com/@lucasnsantos/o-teorema-de-cap-utilizado-para-auxiliar-um-servidor-de-sistema-distribu%C3%ADdos-f73d6a4c5d9</a:t>
            </a:r>
            <a:endParaRPr lang="pt-PT" sz="1100" dirty="0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DD673911-2946-46D3-CFBB-3F23529809D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28976243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29" y="529203"/>
            <a:ext cx="2137447" cy="12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231284" y="6085006"/>
            <a:ext cx="7567749" cy="2539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050" dirty="0" err="1">
                <a:hlinkClick r:id="rId4"/>
              </a:rPr>
              <a:t>Snowflake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vs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Databricks</a:t>
            </a:r>
            <a:r>
              <a:rPr lang="pt-PT" sz="1050" dirty="0">
                <a:hlinkClick r:id="rId4"/>
              </a:rPr>
              <a:t>: A </a:t>
            </a:r>
            <a:r>
              <a:rPr lang="pt-PT" sz="1050" dirty="0" err="1">
                <a:hlinkClick r:id="rId4"/>
              </a:rPr>
              <a:t>Comprehensive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Comparison</a:t>
            </a:r>
            <a:r>
              <a:rPr lang="pt-PT" sz="1050" dirty="0">
                <a:hlinkClick r:id="rId4"/>
              </a:rPr>
              <a:t> | </a:t>
            </a:r>
            <a:r>
              <a:rPr lang="pt-PT" sz="1050" dirty="0" err="1">
                <a:hlinkClick r:id="rId4"/>
              </a:rPr>
              <a:t>by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Innovate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Forge</a:t>
            </a:r>
            <a:r>
              <a:rPr lang="pt-PT" sz="1050" dirty="0">
                <a:hlinkClick r:id="rId4"/>
              </a:rPr>
              <a:t> | </a:t>
            </a:r>
            <a:r>
              <a:rPr lang="pt-PT" sz="1050" dirty="0" err="1">
                <a:hlinkClick r:id="rId4"/>
              </a:rPr>
              <a:t>Medium</a:t>
            </a:r>
            <a:endParaRPr lang="pt-PT" sz="1200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B80F8063-0DC7-ED41-BC8E-8C6F42CA8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321" y="1589867"/>
            <a:ext cx="4533315" cy="441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Databricks - Wikipedia">
            <a:extLst>
              <a:ext uri="{FF2B5EF4-FFF2-40B4-BE49-F238E27FC236}">
                <a16:creationId xmlns:a16="http://schemas.microsoft.com/office/drawing/2014/main" id="{73EB414B-CCE0-FBA7-8BCD-6C08C9F5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746" y="719540"/>
            <a:ext cx="1399098" cy="7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5CF214A8-7325-9E0B-BF95-FF5BE9E4A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57477" y="835444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x</a:t>
            </a:r>
            <a:endParaRPr sz="4400" dirty="0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2A7F0A5B-E2E1-01B5-6636-B216FF74192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98740963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7646"/>
            <a:ext cx="1992529" cy="11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231284" y="6085006"/>
            <a:ext cx="7567749" cy="2539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050" dirty="0" err="1">
                <a:hlinkClick r:id="rId4"/>
              </a:rPr>
              <a:t>Snowflake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vs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Databricks</a:t>
            </a:r>
            <a:r>
              <a:rPr lang="pt-PT" sz="1050" dirty="0">
                <a:hlinkClick r:id="rId4"/>
              </a:rPr>
              <a:t>: A </a:t>
            </a:r>
            <a:r>
              <a:rPr lang="pt-PT" sz="1050" dirty="0" err="1">
                <a:hlinkClick r:id="rId4"/>
              </a:rPr>
              <a:t>Comprehensive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Comparison</a:t>
            </a:r>
            <a:r>
              <a:rPr lang="pt-PT" sz="1050" dirty="0">
                <a:hlinkClick r:id="rId4"/>
              </a:rPr>
              <a:t> | </a:t>
            </a:r>
            <a:r>
              <a:rPr lang="pt-PT" sz="1050" dirty="0" err="1">
                <a:hlinkClick r:id="rId4"/>
              </a:rPr>
              <a:t>by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Innovate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Forge</a:t>
            </a:r>
            <a:r>
              <a:rPr lang="pt-PT" sz="1050" dirty="0">
                <a:hlinkClick r:id="rId4"/>
              </a:rPr>
              <a:t> | </a:t>
            </a:r>
            <a:r>
              <a:rPr lang="pt-PT" sz="1050" dirty="0" err="1">
                <a:hlinkClick r:id="rId4"/>
              </a:rPr>
              <a:t>Medium</a:t>
            </a:r>
            <a:endParaRPr lang="pt-PT" sz="1200" dirty="0"/>
          </a:p>
        </p:txBody>
      </p:sp>
      <p:pic>
        <p:nvPicPr>
          <p:cNvPr id="3" name="Picture 4" descr="Databricks - Wikipedia">
            <a:extLst>
              <a:ext uri="{FF2B5EF4-FFF2-40B4-BE49-F238E27FC236}">
                <a16:creationId xmlns:a16="http://schemas.microsoft.com/office/drawing/2014/main" id="{73EB414B-CCE0-FBA7-8BCD-6C08C9F5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746" y="719540"/>
            <a:ext cx="1399098" cy="7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5CF214A8-7325-9E0B-BF95-FF5BE9E4A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40639" y="84212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x</a:t>
            </a:r>
            <a:endParaRPr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B701D-DC9D-7236-44F9-CAAD51FF6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490" y="1732499"/>
            <a:ext cx="3613336" cy="4121362"/>
          </a:xfrm>
          <a:prstGeom prst="rect">
            <a:avLst/>
          </a:prstGeom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E7BDA6F0-15ED-B061-7E6B-D1FB187375C7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4349540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77" y="616090"/>
            <a:ext cx="1992529" cy="11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158846" y="6064378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https://community.snowflake.com/s/question/0D50Z00009bSXdsSAG/architecture-question</a:t>
            </a:r>
          </a:p>
        </p:txBody>
      </p:sp>
      <p:pic>
        <p:nvPicPr>
          <p:cNvPr id="3" name="Picture 4" descr="Databricks - Wikipedia">
            <a:extLst>
              <a:ext uri="{FF2B5EF4-FFF2-40B4-BE49-F238E27FC236}">
                <a16:creationId xmlns:a16="http://schemas.microsoft.com/office/drawing/2014/main" id="{73EB414B-CCE0-FBA7-8BCD-6C08C9F5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91" y="782270"/>
            <a:ext cx="1399098" cy="7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5CF214A8-7325-9E0B-BF95-FF5BE9E4A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01301" y="9098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+</a:t>
            </a:r>
            <a:endParaRPr sz="4400" dirty="0"/>
          </a:p>
        </p:txBody>
      </p:sp>
      <p:pic>
        <p:nvPicPr>
          <p:cNvPr id="31746" name="Picture 2" descr="Architecture">
            <a:extLst>
              <a:ext uri="{FF2B5EF4-FFF2-40B4-BE49-F238E27FC236}">
                <a16:creationId xmlns:a16="http://schemas.microsoft.com/office/drawing/2014/main" id="{3ADE9F5E-A157-D400-FA7F-BAA8E7E6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95" y="2031229"/>
            <a:ext cx="6858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33B356D7-48A8-BFEC-B984-64770A706E09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65266525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77" y="616090"/>
            <a:ext cx="1992529" cy="11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158846" y="6064378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https://community.snowflake.com/s/question/0D50Z00009bSXdsSAG/architecture-question</a:t>
            </a:r>
          </a:p>
        </p:txBody>
      </p:sp>
      <p:pic>
        <p:nvPicPr>
          <p:cNvPr id="3" name="Picture 4" descr="Databricks - Wikipedia">
            <a:extLst>
              <a:ext uri="{FF2B5EF4-FFF2-40B4-BE49-F238E27FC236}">
                <a16:creationId xmlns:a16="http://schemas.microsoft.com/office/drawing/2014/main" id="{73EB414B-CCE0-FBA7-8BCD-6C08C9F5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91" y="782270"/>
            <a:ext cx="1399098" cy="7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5CF214A8-7325-9E0B-BF95-FF5BE9E4A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01301" y="9098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+</a:t>
            </a:r>
            <a:endParaRPr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96F40-C4AD-51C0-3C87-923D26F19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873" y="2179657"/>
            <a:ext cx="4772033" cy="3126800"/>
          </a:xfrm>
          <a:prstGeom prst="rect">
            <a:avLst/>
          </a:prstGeom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6DC03D0D-6633-5ED9-1CAA-F7DE0204C9F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28123331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171546" y="5972638"/>
            <a:ext cx="7567749" cy="40011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000" dirty="0">
                <a:hlinkClick r:id="rId3"/>
              </a:rPr>
              <a:t>https://www.linkedin.com/posts/stanislavkozlovski_apacheiceberg-activity-7209936823362473984-SwbG?utm_source=share&amp;utm_medium=member_desktop</a:t>
            </a:r>
            <a:endParaRPr lang="pt-PT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D40A7-D3DF-2A94-9DC1-EBB28F20D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5" y="1018932"/>
            <a:ext cx="4531194" cy="453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3D2D1-F570-6725-0AA2-7C2FEF90D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241" y="969405"/>
            <a:ext cx="3877514" cy="4531194"/>
          </a:xfrm>
          <a:prstGeom prst="rect">
            <a:avLst/>
          </a:prstGeom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BF073425-1E9A-9D41-2EA0-B8F27B5654EA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97889836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226943" y="6074432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https://www.astera.com/type/blog/data-warehouse-concepts/</a:t>
            </a:r>
          </a:p>
        </p:txBody>
      </p:sp>
      <p:pic>
        <p:nvPicPr>
          <p:cNvPr id="32770" name="Picture 2" descr="Kimball DW/BI Lifecycle Methodology - Kimball Group">
            <a:extLst>
              <a:ext uri="{FF2B5EF4-FFF2-40B4-BE49-F238E27FC236}">
                <a16:creationId xmlns:a16="http://schemas.microsoft.com/office/drawing/2014/main" id="{1AF5DD5E-EC55-1539-4068-2D07B032E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6" y="1970932"/>
            <a:ext cx="6858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16;p16">
            <a:extLst>
              <a:ext uri="{FF2B5EF4-FFF2-40B4-BE49-F238E27FC236}">
                <a16:creationId xmlns:a16="http://schemas.microsoft.com/office/drawing/2014/main" id="{77CE2F0F-7372-9E6D-E1AC-C31EDF2FB8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Kimball Data Warehouse Lifecycle (90s)</a:t>
            </a:r>
            <a:endParaRPr lang="pt-PT" sz="3600" dirty="0"/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FB78E053-FA52-365B-5DB5-E21720F98A6F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82031521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33794" name="Picture 2" descr="delta-lake-1-min">
            <a:extLst>
              <a:ext uri="{FF2B5EF4-FFF2-40B4-BE49-F238E27FC236}">
                <a16:creationId xmlns:a16="http://schemas.microsoft.com/office/drawing/2014/main" id="{105AEBB7-02C2-5FEC-651E-618818AC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83" y="259497"/>
            <a:ext cx="5504906" cy="196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A3684-B72B-B50F-FC94-E7953B2CFB77}"/>
              </a:ext>
            </a:extLst>
          </p:cNvPr>
          <p:cNvSpPr txBox="1"/>
          <p:nvPr/>
        </p:nvSpPr>
        <p:spPr>
          <a:xfrm>
            <a:off x="1304423" y="2408636"/>
            <a:ext cx="6535153" cy="375487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1400" b="1" i="0" dirty="0">
                <a:solidFill>
                  <a:srgbClr val="1B3139"/>
                </a:solidFill>
                <a:effectLst/>
              </a:rPr>
              <a:t>Atomicidade</a:t>
            </a:r>
            <a:r>
              <a:rPr lang="pt-PT" sz="1400" b="0" i="0" dirty="0">
                <a:solidFill>
                  <a:srgbClr val="1B3139"/>
                </a:solidFill>
                <a:effectLst/>
              </a:rPr>
              <a:t>: cada instrução de uma transação (leitura, gravação, atualização ou exclusão de dados) é tratada como uma única unidade. Ou as instruções são todas executadas ou nenhuma é executada. Essa propriedade evita perda ou corrupção de dados, como quando a fonte de dados de </a:t>
            </a:r>
            <a:r>
              <a:rPr lang="pt-PT" sz="1400" b="0" i="0" dirty="0" err="1">
                <a:solidFill>
                  <a:srgbClr val="1B3139"/>
                </a:solidFill>
                <a:effectLst/>
              </a:rPr>
              <a:t>streaming</a:t>
            </a:r>
            <a:r>
              <a:rPr lang="pt-PT" sz="1400" b="0" i="0" dirty="0">
                <a:solidFill>
                  <a:srgbClr val="1B3139"/>
                </a:solidFill>
                <a:effectLst/>
              </a:rPr>
              <a:t> falha no meio do fluxo.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400" b="0" i="0" dirty="0">
              <a:solidFill>
                <a:srgbClr val="1B3139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sz="1400" b="1" i="0" dirty="0">
                <a:solidFill>
                  <a:srgbClr val="1B3139"/>
                </a:solidFill>
                <a:effectLst/>
              </a:rPr>
              <a:t>Consistência</a:t>
            </a:r>
            <a:r>
              <a:rPr lang="pt-PT" sz="1400" b="0" i="0" dirty="0">
                <a:solidFill>
                  <a:srgbClr val="1B3139"/>
                </a:solidFill>
                <a:effectLst/>
              </a:rPr>
              <a:t>: garante que as transações apenas modifiquem as tabelas de maneiras predefinidas e previsíveis. A consistência transacional mantém as tabelas consistentes em caso de corrupção de dados ou erros, evitando resultados de execução não intencionais.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400" b="1" i="0" dirty="0">
                <a:solidFill>
                  <a:srgbClr val="1B3139"/>
                </a:solidFill>
                <a:effectLst/>
              </a:rPr>
              <a:t>Isolamento</a:t>
            </a:r>
            <a:r>
              <a:rPr lang="pt-PT" sz="1400" b="0" i="0" dirty="0">
                <a:solidFill>
                  <a:srgbClr val="1B3139"/>
                </a:solidFill>
                <a:effectLst/>
              </a:rPr>
              <a:t>: vários usuários podem ler e gravar na mesma tabela ao mesmo tempo, mas as transações são isoladas para que as simultâneas não interfiram ou afetem umas às outras. Na verdade, cada solicitação é tratada como se estivesse ocorrendo de forma independente, mesmo que ocorram simultaneamente.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400" b="0" i="0" dirty="0">
              <a:solidFill>
                <a:srgbClr val="1B3139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sz="1400" b="1" i="0" dirty="0">
                <a:solidFill>
                  <a:srgbClr val="1B3139"/>
                </a:solidFill>
                <a:effectLst/>
              </a:rPr>
              <a:t>Durabilidade</a:t>
            </a:r>
            <a:r>
              <a:rPr lang="pt-PT" sz="1400" b="0" i="0" dirty="0">
                <a:solidFill>
                  <a:srgbClr val="1B3139"/>
                </a:solidFill>
                <a:effectLst/>
              </a:rPr>
              <a:t>: garante que as alterações de dados feitas por transações executadas com sucesso sejam preservadas, mesmo em caso de falha do sistema.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8BD25-9475-83B3-1C17-EBAE53B3E3A2}"/>
              </a:ext>
            </a:extLst>
          </p:cNvPr>
          <p:cNvSpPr txBox="1"/>
          <p:nvPr/>
        </p:nvSpPr>
        <p:spPr>
          <a:xfrm>
            <a:off x="253770" y="6120175"/>
            <a:ext cx="4572000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/>
              <a:t>https://www.databricks.com/br/glossary/acid-transactions</a:t>
            </a: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814E80C0-DE75-E4ED-F4ED-EE4399B09BF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0012922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" name="Picture 2" descr="Snowflake Logo, symbol, meaning, history, PNG, brand">
            <a:extLst>
              <a:ext uri="{FF2B5EF4-FFF2-40B4-BE49-F238E27FC236}">
                <a16:creationId xmlns:a16="http://schemas.microsoft.com/office/drawing/2014/main" id="{4E081ABD-3B5C-8DB6-8FCD-A0535B30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016" y="599325"/>
            <a:ext cx="1504495" cy="84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CB58FB-7067-8768-B753-197CCB17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903" y="1340341"/>
            <a:ext cx="6267772" cy="3206915"/>
          </a:xfrm>
          <a:prstGeom prst="rect">
            <a:avLst/>
          </a:prstGeom>
        </p:spPr>
      </p:pic>
      <p:pic>
        <p:nvPicPr>
          <p:cNvPr id="1026" name="Picture 2" descr="O que é PostgreSQL?">
            <a:extLst>
              <a:ext uri="{FF2B5EF4-FFF2-40B4-BE49-F238E27FC236}">
                <a16:creationId xmlns:a16="http://schemas.microsoft.com/office/drawing/2014/main" id="{6A3C8468-B7D7-1E1D-8BDC-AE65E767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737" y="658194"/>
            <a:ext cx="1147990" cy="6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5D9852-FB90-BDE5-943D-077DB3D1BFFD}"/>
              </a:ext>
            </a:extLst>
          </p:cNvPr>
          <p:cNvSpPr txBox="1"/>
          <p:nvPr/>
        </p:nvSpPr>
        <p:spPr>
          <a:xfrm>
            <a:off x="600891" y="4443251"/>
            <a:ext cx="7881258" cy="228812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Snowflake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Menor controle granular de transações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devido à sua arquitetura distribuída, focada em processamento e análise de grandes volumes de dados.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Ideal para data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warehousing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análises complexas, onde a escalabilidade e o desempenho são mais críticos que o controle transacional fino.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PostgreSQL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Maior controle granular de transações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 forte aderência aos princípios ACID em um ambiente de banco de dados relacional tradicional.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Ideal para aplicações transacionais que exigem alta consistência, controle de integridade e concorrência rigorosa.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n-ea"/>
              <a:cs typeface="+mn-cs"/>
              <a:sym typeface="Helvetica Light"/>
            </a:endParaRP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2174AF57-7CCA-8AC2-AA46-9E6E82D05BBA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4354997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3" name="Picture 2" descr="Image preview">
            <a:extLst>
              <a:ext uri="{FF2B5EF4-FFF2-40B4-BE49-F238E27FC236}">
                <a16:creationId xmlns:a16="http://schemas.microsoft.com/office/drawing/2014/main" id="{986B8E5D-1B37-2592-C00D-8EDF9965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24063"/>
            <a:ext cx="7620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D15223DA-7A60-5D96-04C2-ACBDB5A3E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897965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Contrato de dados</a:t>
            </a:r>
            <a:endParaRPr sz="4400" dirty="0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E73D6019-B4A2-1EE9-F088-FC3296743E6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858282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137" y="943074"/>
            <a:ext cx="8345996" cy="503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/>
              <a:t>API </a:t>
            </a:r>
            <a:r>
              <a:rPr lang="pt-PT" sz="4000" dirty="0" err="1"/>
              <a:t>Crypto</a:t>
            </a:r>
            <a:endParaRPr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7128-59E0-EBD2-3D3D-20E7EA0B14BE}"/>
              </a:ext>
            </a:extLst>
          </p:cNvPr>
          <p:cNvSpPr txBox="1"/>
          <p:nvPr/>
        </p:nvSpPr>
        <p:spPr>
          <a:xfrm>
            <a:off x="197782" y="6069864"/>
            <a:ext cx="8090473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>
                <a:hlinkClick r:id="rId3"/>
              </a:rPr>
              <a:t>API</a:t>
            </a:r>
            <a:endParaRPr lang="pt-PT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2FAB60C-43D2-9A91-98BF-8DB3DF924F2C}"/>
              </a:ext>
            </a:extLst>
          </p:cNvPr>
          <p:cNvSpPr/>
          <p:nvPr/>
        </p:nvSpPr>
        <p:spPr>
          <a:xfrm rot="16200000">
            <a:off x="3432021" y="2424179"/>
            <a:ext cx="607912" cy="718563"/>
          </a:xfrm>
          <a:prstGeom prst="downArrow">
            <a:avLst/>
          </a:prstGeom>
          <a:noFill/>
          <a:ln w="19050" cap="flat">
            <a:solidFill>
              <a:schemeClr val="tx1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4AD82-1387-26D5-9512-0DE99056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70" y="2495502"/>
            <a:ext cx="2444876" cy="622332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13430FF-1BF5-680A-9244-0838D8080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5318"/>
            <a:ext cx="3953692" cy="234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2526DBE5-3D20-DD42-5453-A6A0FBB94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782" y="3895118"/>
            <a:ext cx="1045479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POST: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DELETE:</a:t>
            </a:r>
            <a:endParaRPr kumimoji="0" lang="pt-PT" altLang="pt-PT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50583EB-D876-CA72-66B7-C325715D5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019" y="3853717"/>
            <a:ext cx="3076483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Recuperar dados de um servidor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Enviar dados de um servidor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Atualizar dados em um servidor.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Excluir dados de um servidor</a:t>
            </a: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</p:txBody>
      </p:sp>
      <p:pic>
        <p:nvPicPr>
          <p:cNvPr id="11271" name="Picture 7" descr="Crypto Illustrations II by UI8 on Dribbble">
            <a:extLst>
              <a:ext uri="{FF2B5EF4-FFF2-40B4-BE49-F238E27FC236}">
                <a16:creationId xmlns:a16="http://schemas.microsoft.com/office/drawing/2014/main" id="{D519289F-1A3B-A5A0-ADA8-887D66AC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572" y="4053428"/>
            <a:ext cx="2977428" cy="223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E0D8B2B9-EA33-0D20-5786-462413CE9B01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48678913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97782" y="6523821"/>
            <a:ext cx="1788950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Rodrigo Moutinho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2024</a:t>
            </a:r>
            <a:endParaRPr sz="1100" dirty="0"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D15223DA-7A60-5D96-04C2-ACBDB5A3E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897965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Catálogo de Dados</a:t>
            </a:r>
            <a:endParaRPr sz="4400" dirty="0"/>
          </a:p>
        </p:txBody>
      </p:sp>
      <p:pic>
        <p:nvPicPr>
          <p:cNvPr id="1026" name="Picture 2" descr="data catalog guide">
            <a:extLst>
              <a:ext uri="{FF2B5EF4-FFF2-40B4-BE49-F238E27FC236}">
                <a16:creationId xmlns:a16="http://schemas.microsoft.com/office/drawing/2014/main" id="{59C799F4-42C8-F089-2CCF-817882279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4" y="1543944"/>
            <a:ext cx="5014491" cy="464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382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D15223DA-7A60-5D96-04C2-ACBDB5A3E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755111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Open - </a:t>
            </a:r>
            <a:r>
              <a:rPr lang="pt-PT" sz="4400" dirty="0" err="1"/>
              <a:t>Metadata</a:t>
            </a:r>
            <a:endParaRPr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04F04-DDF5-6FAE-3A00-883CC887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5" y="1580943"/>
            <a:ext cx="7480663" cy="4008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E7721-69DF-55D1-B4B6-794DFF4BB082}"/>
              </a:ext>
            </a:extLst>
          </p:cNvPr>
          <p:cNvSpPr txBox="1"/>
          <p:nvPr/>
        </p:nvSpPr>
        <p:spPr>
          <a:xfrm>
            <a:off x="89442" y="5871814"/>
            <a:ext cx="7013576" cy="3693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800" dirty="0">
                <a:hlinkClick r:id="rId4"/>
              </a:rPr>
              <a:t>https://sandbox.open-metadata.org/</a:t>
            </a:r>
            <a:endParaRPr lang="pt-PT" sz="1800" dirty="0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C2FF6C92-6D15-D19C-AD34-1FBBF02E12E8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0404461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AD811-2BC1-D8FE-7CA2-9EAA4C12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07" y="1023599"/>
            <a:ext cx="7449491" cy="4999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70" y="6120175"/>
            <a:ext cx="4572000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/>
              <a:t>https://signup.snowflake.com/</a:t>
            </a: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F4F3A4A5-0331-9343-F581-D256D8B6C43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92848282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pic>
        <p:nvPicPr>
          <p:cNvPr id="3074" name="Picture 2" descr="Delivery significado: entenda o que é!">
            <a:extLst>
              <a:ext uri="{FF2B5EF4-FFF2-40B4-BE49-F238E27FC236}">
                <a16:creationId xmlns:a16="http://schemas.microsoft.com/office/drawing/2014/main" id="{01336BE1-BCD6-A2C1-D842-FCDAE4DA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56" y="1579597"/>
            <a:ext cx="6186773" cy="41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897965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Projeto </a:t>
            </a:r>
            <a:r>
              <a:rPr lang="pt-PT" sz="4400" dirty="0" err="1"/>
              <a:t>Delivery</a:t>
            </a:r>
            <a:r>
              <a:rPr lang="pt-PT" sz="4400" dirty="0"/>
              <a:t> </a:t>
            </a:r>
            <a:endParaRPr sz="4400" dirty="0"/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09B4BA5A-DD91-E0CF-4A81-A8FF511AD413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45468985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9056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Contexto de Negócio</a:t>
            </a:r>
            <a:endParaRPr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DE463-2DAD-293B-6014-F472DEC13E63}"/>
              </a:ext>
            </a:extLst>
          </p:cNvPr>
          <p:cNvSpPr txBox="1"/>
          <p:nvPr/>
        </p:nvSpPr>
        <p:spPr>
          <a:xfrm>
            <a:off x="615593" y="1990579"/>
            <a:ext cx="7524206" cy="403187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fontAlgn="base"/>
            <a:r>
              <a:rPr lang="pt-PT" sz="1600" b="1" i="0" dirty="0">
                <a:solidFill>
                  <a:srgbClr val="202124"/>
                </a:solidFill>
                <a:effectLst/>
              </a:rPr>
              <a:t>O que é o </a:t>
            </a:r>
            <a:r>
              <a:rPr lang="pt-PT" sz="1600" b="1" i="0" dirty="0" err="1">
                <a:solidFill>
                  <a:srgbClr val="202124"/>
                </a:solidFill>
                <a:effectLst/>
              </a:rPr>
              <a:t>Delivery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 </a:t>
            </a:r>
            <a:r>
              <a:rPr lang="pt-PT" sz="1600" b="1" i="0" dirty="0" err="1">
                <a:solidFill>
                  <a:srgbClr val="202124"/>
                </a:solidFill>
                <a:effectLst/>
              </a:rPr>
              <a:t>Center</a:t>
            </a:r>
            <a:endParaRPr lang="pt-PT" sz="1600" b="1" i="0" dirty="0">
              <a:solidFill>
                <a:srgbClr val="202124"/>
              </a:solidFill>
              <a:effectLst/>
            </a:endParaRPr>
          </a:p>
          <a:p>
            <a:pPr algn="l" fontAlgn="base"/>
            <a:endParaRPr lang="pt-PT" sz="1600" b="1" i="0" dirty="0">
              <a:solidFill>
                <a:srgbClr val="202124"/>
              </a:solidFill>
              <a:effectLst/>
            </a:endParaRPr>
          </a:p>
          <a:p>
            <a:pPr algn="l" fontAlgn="base"/>
            <a:r>
              <a:rPr lang="pt-PT" sz="1600" b="0" i="0" dirty="0">
                <a:solidFill>
                  <a:srgbClr val="3C4043"/>
                </a:solidFill>
                <a:effectLst/>
              </a:rPr>
              <a:t>Com seus diversos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hubs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 operacionais espalhados pelo Brasil, o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Delivery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Center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 é uma plataforma integra lojistas e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marketplaces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, criando um ecossistema saudável para vendas de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good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 (produtos) e food (comidas) no varejo brasileiro.</a:t>
            </a:r>
          </a:p>
          <a:p>
            <a:pPr algn="l" fontAlgn="base"/>
            <a:r>
              <a:rPr lang="pt-PT" sz="1600" b="0" i="0" dirty="0">
                <a:solidFill>
                  <a:srgbClr val="3C4043"/>
                </a:solidFill>
                <a:effectLst/>
              </a:rPr>
              <a:t>Atualmente temos um cadastro (catálogo + cardápio) com mais de 900 mil itens, milhares de pedidos e entregas são operacionalizados diariamente com uma rede de milhares lojistas e entregadores parceiros espalhados por todas as regiões do país.</a:t>
            </a:r>
          </a:p>
          <a:p>
            <a:pPr algn="l" fontAlgn="base"/>
            <a:r>
              <a:rPr lang="pt-PT" sz="1600" b="0" i="0" dirty="0">
                <a:solidFill>
                  <a:srgbClr val="3C4043"/>
                </a:solidFill>
                <a:effectLst/>
              </a:rPr>
              <a:t>Tudo isso gera dados e mais dados a todo momento!</a:t>
            </a:r>
          </a:p>
          <a:p>
            <a:pPr algn="l" fontAlgn="base"/>
            <a:r>
              <a:rPr lang="pt-PT" sz="1600" b="0" i="0" dirty="0">
                <a:solidFill>
                  <a:srgbClr val="3C4043"/>
                </a:solidFill>
                <a:effectLst/>
              </a:rPr>
              <a:t>Diante disso, nosso negócio está cada vez data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driven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, ou seja, utilizando dados para tomar decisões e numa visão de futuro sabemos que utilizar os dados de forma inteligente pode ser o nosso grande diferencial no mercado.</a:t>
            </a:r>
          </a:p>
          <a:p>
            <a:pPr algn="l" fontAlgn="base"/>
            <a:r>
              <a:rPr lang="pt-PT" sz="1600" b="0" i="0" dirty="0">
                <a:solidFill>
                  <a:srgbClr val="3C4043"/>
                </a:solidFill>
                <a:effectLst/>
              </a:rPr>
              <a:t>Este é o nosso contexto e com ele lhe propomos um desafio em que você possa aplicar seus conhecimentos técnicos objetivando resolver problemas cotidianos de uma equipe de dados.</a:t>
            </a: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CCED04AF-DF4E-4AC2-27BF-69AE268A7EF7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71076771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9056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Dados Disponíveis</a:t>
            </a:r>
            <a:endParaRPr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DE463-2DAD-293B-6014-F472DEC13E63}"/>
              </a:ext>
            </a:extLst>
          </p:cNvPr>
          <p:cNvSpPr txBox="1"/>
          <p:nvPr/>
        </p:nvSpPr>
        <p:spPr>
          <a:xfrm>
            <a:off x="615593" y="1696180"/>
            <a:ext cx="7524206" cy="452431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fontAlgn="base"/>
            <a:r>
              <a:rPr lang="pt-PT" sz="1600" b="1" i="0" dirty="0">
                <a:solidFill>
                  <a:srgbClr val="202124"/>
                </a:solidFill>
                <a:effectLst/>
              </a:rPr>
              <a:t>Descrição dos </a:t>
            </a:r>
            <a:r>
              <a:rPr lang="pt-PT" sz="1600" b="1" i="0" dirty="0" err="1">
                <a:solidFill>
                  <a:srgbClr val="202124"/>
                </a:solidFill>
                <a:effectLst/>
              </a:rPr>
              <a:t>datasets</a:t>
            </a:r>
            <a:endParaRPr lang="pt-PT" sz="1600" b="1" i="0" dirty="0">
              <a:solidFill>
                <a:srgbClr val="202124"/>
              </a:solidFill>
              <a:effectLst/>
            </a:endParaRPr>
          </a:p>
          <a:p>
            <a:pPr algn="l" fontAlgn="base"/>
            <a:endParaRPr lang="pt-PT" sz="1600" b="1" i="0" dirty="0">
              <a:solidFill>
                <a:srgbClr val="202124"/>
              </a:solidFill>
              <a:effectLst/>
            </a:endParaRPr>
          </a:p>
          <a:p>
            <a:pPr algn="l" fontAlgn="base"/>
            <a:r>
              <a:rPr lang="pt-PT" sz="1600" b="1" i="0" dirty="0" err="1">
                <a:solidFill>
                  <a:srgbClr val="202124"/>
                </a:solidFill>
                <a:effectLst/>
              </a:rPr>
              <a:t>channels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os canais de venda (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marketplaces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) onde são vendidos os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good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e food de nossos lojistas.</a:t>
            </a:r>
          </a:p>
          <a:p>
            <a:pPr algn="l" fontAlgn="base"/>
            <a:r>
              <a:rPr lang="pt-PT" sz="1600" b="1" i="0" dirty="0" err="1">
                <a:solidFill>
                  <a:srgbClr val="202124"/>
                </a:solidFill>
                <a:effectLst/>
              </a:rPr>
              <a:t>deliveries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as entregas realizadas por nossos entregadores parceiros.</a:t>
            </a:r>
          </a:p>
          <a:p>
            <a:pPr algn="l" fontAlgn="base"/>
            <a:r>
              <a:rPr lang="pt-PT" sz="1600" b="1" i="0" dirty="0">
                <a:solidFill>
                  <a:srgbClr val="202124"/>
                </a:solidFill>
                <a:effectLst/>
              </a:rPr>
              <a:t>drivers: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os entregadores parceiros. Eles ficam em nossos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hubs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e toda vez que um pedido é processado, são eles fazem as entregas na casa dos consumidores.</a:t>
            </a:r>
          </a:p>
          <a:p>
            <a:pPr algn="l" fontAlgn="base"/>
            <a:r>
              <a:rPr lang="pt-PT" sz="1600" b="1" i="0" dirty="0" err="1">
                <a:solidFill>
                  <a:srgbClr val="202124"/>
                </a:solidFill>
                <a:effectLst/>
              </a:rPr>
              <a:t>hubs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os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hubs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do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Delivery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Center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. Entenda que os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Hubs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são os centros de distribuição dos pedidos e é dali que saem as entregas.</a:t>
            </a:r>
          </a:p>
          <a:p>
            <a:pPr algn="l" fontAlgn="base"/>
            <a:r>
              <a:rPr lang="pt-PT" sz="1600" i="0" dirty="0" err="1">
                <a:solidFill>
                  <a:srgbClr val="202124"/>
                </a:solidFill>
                <a:effectLst/>
              </a:rPr>
              <a:t>orders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: 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as vendas processadas através da plataforma do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Delivery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Center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.</a:t>
            </a:r>
          </a:p>
          <a:p>
            <a:pPr algn="l" fontAlgn="base"/>
            <a:r>
              <a:rPr lang="pt-PT" sz="1600" b="1" i="0" dirty="0" err="1">
                <a:solidFill>
                  <a:srgbClr val="202124"/>
                </a:solidFill>
                <a:effectLst/>
              </a:rPr>
              <a:t>payments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os pagamentos realizados ao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Delivery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Center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.</a:t>
            </a:r>
          </a:p>
          <a:p>
            <a:pPr algn="l" fontAlgn="base"/>
            <a:r>
              <a:rPr lang="pt-PT" sz="1600" b="1" i="0" dirty="0" err="1">
                <a:solidFill>
                  <a:srgbClr val="202124"/>
                </a:solidFill>
                <a:effectLst/>
              </a:rPr>
              <a:t>stores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os lojistas. Eles utilizam a Plataforma do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Delivery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Center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para vender seus itens (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good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e/ou food) nos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marketplaces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.</a:t>
            </a:r>
            <a:endParaRPr lang="pt-PT" sz="1600" b="0" i="0" dirty="0">
              <a:solidFill>
                <a:srgbClr val="3C4043"/>
              </a:solidFill>
              <a:effectLst/>
            </a:endParaRP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B773825B-17DB-1AF7-99B3-EFDD9DD8F4A7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64221916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9056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Modelo Dimensional</a:t>
            </a:r>
            <a:endParaRPr sz="4400" dirty="0"/>
          </a:p>
        </p:txBody>
      </p:sp>
      <p:pic>
        <p:nvPicPr>
          <p:cNvPr id="5122" name="Picture 2" descr="Star Schema vs Snowflake Schema: 5 Key Differences | Integrate.io">
            <a:extLst>
              <a:ext uri="{FF2B5EF4-FFF2-40B4-BE49-F238E27FC236}">
                <a16:creationId xmlns:a16="http://schemas.microsoft.com/office/drawing/2014/main" id="{AD3947CC-D46C-8220-B45F-F1893165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07" y="1968216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E1D2A987-58CC-6665-6050-2888C228DA21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16763794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9056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Modelo Dimensional</a:t>
            </a:r>
            <a:endParaRPr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C6F91-6AA1-FAB6-5581-E20891595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9" y="1570582"/>
            <a:ext cx="6324925" cy="4381725"/>
          </a:xfrm>
          <a:prstGeom prst="rect">
            <a:avLst/>
          </a:prstGeom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6BFC295B-55BF-EA4D-F6FE-A074C634EDA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67759997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9056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Arquitetura do DW</a:t>
            </a:r>
            <a:endParaRPr sz="4400" dirty="0"/>
          </a:p>
        </p:txBody>
      </p:sp>
      <p:pic>
        <p:nvPicPr>
          <p:cNvPr id="4098" name="Picture 2" descr="snowflake-data-warehouse">
            <a:extLst>
              <a:ext uri="{FF2B5EF4-FFF2-40B4-BE49-F238E27FC236}">
                <a16:creationId xmlns:a16="http://schemas.microsoft.com/office/drawing/2014/main" id="{D86B6C35-781A-BE02-796F-7AF606A6A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07" y="1858008"/>
            <a:ext cx="5958017" cy="41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6C249B3B-FDFF-FAB0-B8EF-80A1B1DD8C3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9270748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4605" y="59531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Perguntas de negócio:</a:t>
            </a:r>
            <a:endParaRPr sz="4400" dirty="0"/>
          </a:p>
        </p:txBody>
      </p:sp>
      <p:pic>
        <p:nvPicPr>
          <p:cNvPr id="6146" name="Picture 2" descr="The Best Ways to Increase Focus, Productivity, and Output | Multi tasking,  Funny gif, Funny pictures">
            <a:extLst>
              <a:ext uri="{FF2B5EF4-FFF2-40B4-BE49-F238E27FC236}">
                <a16:creationId xmlns:a16="http://schemas.microsoft.com/office/drawing/2014/main" id="{B4C788F7-C068-4041-19AB-46B35EEB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97" y="2038762"/>
            <a:ext cx="2975504" cy="118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25303DCA-143B-09B3-A45E-22E2D78571E9}"/>
              </a:ext>
            </a:extLst>
          </p:cNvPr>
          <p:cNvSpPr txBox="1">
            <a:spLocks/>
          </p:cNvSpPr>
          <p:nvPr/>
        </p:nvSpPr>
        <p:spPr>
          <a:xfrm>
            <a:off x="3604611" y="1891730"/>
            <a:ext cx="4180151" cy="190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Eficiência Operacional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Tempo Médio de Entrega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Qual é o tempo médio de entrega por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hub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loja ou canal de venda?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Tempo total de entrega dividido pelo número de entregas.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deliveries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hubs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Desempenho dos Entregadores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Quais entregadores têm o melhor desempenho em termos de tempo de entrega e número de entregas completadas?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Tempo médio de entrega por entregador, número de entregas completadas.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deliveries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drivers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1200" dirty="0">
              <a:solidFill>
                <a:schemeClr val="tx1"/>
              </a:solidFill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150" name="Picture 6" descr="Happy Customer Service GIF by Everise">
            <a:extLst>
              <a:ext uri="{FF2B5EF4-FFF2-40B4-BE49-F238E27FC236}">
                <a16:creationId xmlns:a16="http://schemas.microsoft.com/office/drawing/2014/main" id="{3FD0379E-BF7C-5A07-C851-2D187525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03" y="4166912"/>
            <a:ext cx="1902492" cy="190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6;p16">
            <a:extLst>
              <a:ext uri="{FF2B5EF4-FFF2-40B4-BE49-F238E27FC236}">
                <a16:creationId xmlns:a16="http://schemas.microsoft.com/office/drawing/2014/main" id="{56C4B885-E392-38B5-F19D-0C8E548FAC2A}"/>
              </a:ext>
            </a:extLst>
          </p:cNvPr>
          <p:cNvSpPr txBox="1">
            <a:spLocks/>
          </p:cNvSpPr>
          <p:nvPr/>
        </p:nvSpPr>
        <p:spPr>
          <a:xfrm>
            <a:off x="3718540" y="4756960"/>
            <a:ext cx="4180151" cy="190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Experiência do Cliente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 Nível de Satisfação do Cliente: 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Como podemos correlacionar o tempo de entrega com a satisfação do cliente?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Tempo de entrega versus feedback do cliente (se disponível).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deliveries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200" b="1" dirty="0">
                <a:solidFill>
                  <a:schemeClr val="tx1"/>
                </a:solidFill>
              </a:rPr>
              <a:t>4. Pedidos Cancelados: </a:t>
            </a:r>
            <a:r>
              <a:rPr lang="pt-PT" altLang="pt-PT" sz="1200" dirty="0">
                <a:solidFill>
                  <a:schemeClr val="tx1"/>
                </a:solidFill>
              </a:rPr>
              <a:t>Qual é a taxa de cancelamento de pedidos e quais são os motivos mais comuns para cancelamentos?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200" dirty="0">
                <a:solidFill>
                  <a:schemeClr val="tx1"/>
                </a:solidFill>
              </a:rPr>
              <a:t>Métrica: Número de pedidos cancelados dividido pelo número total de pedidos, motivos de cancelamento.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200" b="1" dirty="0">
                <a:solidFill>
                  <a:schemeClr val="tx1"/>
                </a:solidFill>
              </a:rPr>
              <a:t>Tabelas: </a:t>
            </a:r>
            <a:r>
              <a:rPr lang="pt-PT" altLang="pt-PT" sz="1200" b="1" dirty="0" err="1">
                <a:solidFill>
                  <a:schemeClr val="tx1"/>
                </a:solidFill>
              </a:rPr>
              <a:t>orders</a:t>
            </a:r>
            <a:endParaRPr lang="pt-PT" altLang="pt-PT" sz="1200" b="1" dirty="0">
              <a:solidFill>
                <a:schemeClr val="tx1"/>
              </a:solidFill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1200" dirty="0">
              <a:solidFill>
                <a:schemeClr val="tx1"/>
              </a:solidFill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hape 36">
            <a:extLst>
              <a:ext uri="{FF2B5EF4-FFF2-40B4-BE49-F238E27FC236}">
                <a16:creationId xmlns:a16="http://schemas.microsoft.com/office/drawing/2014/main" id="{711F8CDD-3B68-3797-AEBC-0008196A922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910062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379" y="943074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Conhecimento &gt; Ferramenta</a:t>
            </a:r>
            <a:endParaRPr sz="4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217013" y="6016448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>
                <a:hlinkClick r:id="rId3"/>
              </a:rPr>
              <a:t>https://dongou.tech/ai/dongou/the-2024-ml-ai-data-landscape/</a:t>
            </a:r>
            <a:endParaRPr lang="pt-PT" sz="12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AD527FA-78C0-DA7D-7480-40B2D6999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65" y="1693497"/>
            <a:ext cx="7827173" cy="40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7A6FC237-FB7F-4E48-977E-3E9D3D6E2129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2488699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4605" y="59531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Perguntas de negócio:</a:t>
            </a:r>
            <a:endParaRPr sz="4400" dirty="0"/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25303DCA-143B-09B3-A45E-22E2D78571E9}"/>
              </a:ext>
            </a:extLst>
          </p:cNvPr>
          <p:cNvSpPr txBox="1">
            <a:spLocks/>
          </p:cNvSpPr>
          <p:nvPr/>
        </p:nvSpPr>
        <p:spPr>
          <a:xfrm>
            <a:off x="3604611" y="1891730"/>
            <a:ext cx="4180151" cy="190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200" b="1" dirty="0">
                <a:solidFill>
                  <a:schemeClr val="tx1"/>
                </a:solidFill>
              </a:rPr>
              <a:t>Desempenho Financeiro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6.Receita por Canal de Venda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Qual é a receita gerada por cada canal de venda?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Soma dos valores dos pedidos por canal de venda.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payments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channels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7.Custo de Entrega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Qual é o custo médio de entrega por pedido, loja ou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hub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Custo total de entrega dividido pelo número de entregas.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deliveries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hubs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1200" dirty="0">
              <a:solidFill>
                <a:schemeClr val="tx1"/>
              </a:solidFill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Google Shape;116;p16">
            <a:extLst>
              <a:ext uri="{FF2B5EF4-FFF2-40B4-BE49-F238E27FC236}">
                <a16:creationId xmlns:a16="http://schemas.microsoft.com/office/drawing/2014/main" id="{56C4B885-E392-38B5-F19D-0C8E548FAC2A}"/>
              </a:ext>
            </a:extLst>
          </p:cNvPr>
          <p:cNvSpPr txBox="1">
            <a:spLocks/>
          </p:cNvSpPr>
          <p:nvPr/>
        </p:nvSpPr>
        <p:spPr>
          <a:xfrm>
            <a:off x="3718540" y="4756960"/>
            <a:ext cx="4180151" cy="190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Otimização de Vendas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8. Produtos Mais Vendidos: 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Quais são os produtos mais vendidos por categoria (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good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food)?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Número de vendas por produto.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stores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9. Desempenho das Lojas: 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Quais lojas têm o maior número de vendas e receita?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Número de vendas e receita por loja.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stores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payments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1200" dirty="0">
              <a:solidFill>
                <a:schemeClr val="tx1"/>
              </a:solidFill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196" name="Picture 4" descr="Financial Savings GIFs - Find &amp; Share on GIPHY">
            <a:extLst>
              <a:ext uri="{FF2B5EF4-FFF2-40B4-BE49-F238E27FC236}">
                <a16:creationId xmlns:a16="http://schemas.microsoft.com/office/drawing/2014/main" id="{9A40E7F1-ACD5-3061-0A19-C2B90404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95" y="16519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ales Humor GIFs - Find &amp; Share on GIPHY">
            <a:extLst>
              <a:ext uri="{FF2B5EF4-FFF2-40B4-BE49-F238E27FC236}">
                <a16:creationId xmlns:a16="http://schemas.microsoft.com/office/drawing/2014/main" id="{031203CB-7A90-0DCD-493A-ADBBE46D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95" y="4197335"/>
            <a:ext cx="2448460" cy="187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CE17F137-57FC-3138-EAAF-59AAEF4253B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20790742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46FFC-B856-74A4-8257-073465FD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62" y="1312862"/>
            <a:ext cx="8533103" cy="4049077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C1F8F21A-0FB9-6D02-BE3E-3038D2B52A5A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39540110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3B137-0894-04AA-CD9C-14431A8E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2" y="1253068"/>
            <a:ext cx="8071495" cy="3847041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4FBE7FEB-3598-6486-4D2C-5A414480CD3B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6890477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02A4EB-6593-58FB-DE51-A10096E0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14" y="788026"/>
            <a:ext cx="6044086" cy="2916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2DFC59-3745-DB44-024C-131E7FE33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38960"/>
              </p:ext>
            </p:extLst>
          </p:nvPr>
        </p:nvGraphicFramePr>
        <p:xfrm>
          <a:off x="481007" y="4116563"/>
          <a:ext cx="3532194" cy="1850826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1177398">
                  <a:extLst>
                    <a:ext uri="{9D8B030D-6E8A-4147-A177-3AD203B41FA5}">
                      <a16:colId xmlns:a16="http://schemas.microsoft.com/office/drawing/2014/main" val="3828333842"/>
                    </a:ext>
                  </a:extLst>
                </a:gridCol>
                <a:gridCol w="1177398">
                  <a:extLst>
                    <a:ext uri="{9D8B030D-6E8A-4147-A177-3AD203B41FA5}">
                      <a16:colId xmlns:a16="http://schemas.microsoft.com/office/drawing/2014/main" val="1024142614"/>
                    </a:ext>
                  </a:extLst>
                </a:gridCol>
                <a:gridCol w="1177398">
                  <a:extLst>
                    <a:ext uri="{9D8B030D-6E8A-4147-A177-3AD203B41FA5}">
                      <a16:colId xmlns:a16="http://schemas.microsoft.com/office/drawing/2014/main" val="1733702377"/>
                    </a:ext>
                  </a:extLst>
                </a:gridCol>
              </a:tblGrid>
              <a:tr h="232345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channel_id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channel_name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channel_type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06069"/>
                  </a:ext>
                </a:extLst>
              </a:tr>
              <a:tr h="34653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1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OTHER PLACE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OWN CHANNEL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46726088"/>
                  </a:ext>
                </a:extLst>
              </a:tr>
              <a:tr h="34653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PHONE PLACE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OWN CHANNEL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33106194"/>
                  </a:ext>
                </a:extLst>
              </a:tr>
              <a:tr h="34653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WHATS PLACE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OWN CHANNEL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49911366"/>
                  </a:ext>
                </a:extLst>
              </a:tr>
              <a:tr h="34653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4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 dirty="0">
                          <a:effectLst/>
                        </a:rPr>
                        <a:t>FACE PLACE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OWN CHANNEL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43359944"/>
                  </a:ext>
                </a:extLst>
              </a:tr>
              <a:tr h="232345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5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FOOD PLACE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 dirty="0">
                          <a:effectLst/>
                        </a:rPr>
                        <a:t>MARKETPLACE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21392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801E407-61E0-12EB-B174-F6B15F0BA192}"/>
              </a:ext>
            </a:extLst>
          </p:cNvPr>
          <p:cNvSpPr txBox="1"/>
          <p:nvPr/>
        </p:nvSpPr>
        <p:spPr>
          <a:xfrm>
            <a:off x="4682067" y="4052066"/>
            <a:ext cx="2286000" cy="173412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1200" b="1" dirty="0">
                <a:solidFill>
                  <a:srgbClr val="000000"/>
                </a:solidFill>
              </a:rPr>
              <a:t>Alguns Tipos de dados: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INTEGER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1200" dirty="0">
                <a:solidFill>
                  <a:srgbClr val="000000"/>
                </a:solidFill>
              </a:rPr>
              <a:t>FLOAT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NUMBER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1200" dirty="0">
                <a:solidFill>
                  <a:srgbClr val="000000"/>
                </a:solidFill>
              </a:rPr>
              <a:t>STRING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TEXT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1200" dirty="0">
                <a:solidFill>
                  <a:srgbClr val="000000"/>
                </a:solidFill>
              </a:rPr>
              <a:t>DATE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BOOLEAN</a:t>
            </a: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543E844E-3102-A5FD-B9B9-FF9CA92710E5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91611357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612150F6-0A39-2C4C-AF53-3D4E1D8B99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4605" y="716145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Ps: Ex dados não estruturados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1094C-44E0-1A1D-8ED3-C3D8F2BF1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251" y="1456460"/>
            <a:ext cx="5791498" cy="4737343"/>
          </a:xfrm>
          <a:prstGeom prst="rect">
            <a:avLst/>
          </a:prstGeom>
        </p:spPr>
      </p:pic>
      <p:pic>
        <p:nvPicPr>
          <p:cNvPr id="5" name="Picture 2" descr="Snowflake Logo, symbol, meaning, history, PNG, brand">
            <a:extLst>
              <a:ext uri="{FF2B5EF4-FFF2-40B4-BE49-F238E27FC236}">
                <a16:creationId xmlns:a16="http://schemas.microsoft.com/office/drawing/2014/main" id="{0512B50F-0709-9D2E-E756-AE716FE6F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2" y="435724"/>
            <a:ext cx="1992529" cy="11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5D3A9BE5-6DE4-7E03-C33D-7EBB2C20380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7889129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B710F-7D15-D201-193D-E3423C56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69" y="1311132"/>
            <a:ext cx="7926983" cy="3660840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D2D476C1-780C-A3B6-6A95-B0A1C3E0AF0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66263348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EB836-C00B-9F0E-A1C1-E36A5E43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1" y="1747017"/>
            <a:ext cx="7899397" cy="3751901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70763AF5-292F-43A6-D55A-45B46770BCA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6145640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5E65E-71FB-44F1-BC23-5CCADF74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" y="1390016"/>
            <a:ext cx="7840133" cy="4647713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67B333CD-0BC0-3054-4851-92DFCA6582BA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55822631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6B0FF-743C-4CB1-2921-71165BC0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75" y="1721786"/>
            <a:ext cx="8112444" cy="3414428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DBBF3214-4B16-E350-FB58-C56347B582A6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24789065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897965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Exercício 03 – Loja de Carros</a:t>
            </a:r>
            <a:endParaRPr sz="4400" dirty="0"/>
          </a:p>
        </p:txBody>
      </p:sp>
      <p:pic>
        <p:nvPicPr>
          <p:cNvPr id="1026" name="Picture 2" descr="Clientes começam a voltar às lojas de carros - Jornal Folha Metropolitana">
            <a:extLst>
              <a:ext uri="{FF2B5EF4-FFF2-40B4-BE49-F238E27FC236}">
                <a16:creationId xmlns:a16="http://schemas.microsoft.com/office/drawing/2014/main" id="{38BCECB6-5273-2528-92CB-060E2BC8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140510"/>
            <a:ext cx="5715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E78AEDA3-7624-7B2E-2868-DF3FAC8625B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439695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EA2D0-4C2B-FAEC-7E43-B5E1E92315B4}"/>
              </a:ext>
            </a:extLst>
          </p:cNvPr>
          <p:cNvSpPr txBox="1"/>
          <p:nvPr/>
        </p:nvSpPr>
        <p:spPr>
          <a:xfrm>
            <a:off x="408626" y="729479"/>
            <a:ext cx="8326748" cy="579677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r>
              <a:rPr lang="pt-PT" sz="1200" b="1" u="sng" dirty="0"/>
              <a:t>1970s: Fundamentos dos Bancos de Dados Relacionais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1970:</a:t>
            </a:r>
            <a:r>
              <a:rPr lang="pt-PT" sz="1200" dirty="0"/>
              <a:t> Edgar F. </a:t>
            </a:r>
            <a:r>
              <a:rPr lang="pt-PT" sz="1200" dirty="0" err="1"/>
              <a:t>Codd</a:t>
            </a:r>
            <a:r>
              <a:rPr lang="pt-PT" sz="1200" dirty="0"/>
              <a:t> (IBM) propõe o modelo relacional de dados.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1979:</a:t>
            </a:r>
            <a:r>
              <a:rPr lang="pt-PT" sz="1200" dirty="0"/>
              <a:t> Oracle lança o primeiro RDBMS comercial a usar SQL.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200" dirty="0"/>
          </a:p>
          <a:p>
            <a:r>
              <a:rPr lang="pt-PT" sz="1200" b="1" u="sng" dirty="0"/>
              <a:t>1980s: Crescimento e Comercialização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1983:</a:t>
            </a:r>
            <a:r>
              <a:rPr lang="pt-PT" sz="1200" dirty="0"/>
              <a:t> IBM lança o DB2.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1986:</a:t>
            </a:r>
            <a:r>
              <a:rPr lang="pt-PT" sz="1200" dirty="0"/>
              <a:t> SQL se torna um padrão ANSI.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1987:</a:t>
            </a:r>
            <a:r>
              <a:rPr lang="pt-PT" sz="1200" dirty="0"/>
              <a:t> Microsoft entra no mercado de banco de dados com uma versão do SQL Server para OS/2.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1989:</a:t>
            </a:r>
            <a:r>
              <a:rPr lang="pt-PT" sz="1200" dirty="0"/>
              <a:t> </a:t>
            </a:r>
            <a:r>
              <a:rPr lang="pt-PT" sz="1200" dirty="0" err="1"/>
              <a:t>Informix</a:t>
            </a:r>
            <a:r>
              <a:rPr lang="pt-PT" sz="1200" dirty="0"/>
              <a:t> combina SQL com funcionalidades orientadas a objetos.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200" dirty="0"/>
          </a:p>
          <a:p>
            <a:r>
              <a:rPr lang="pt-PT" sz="1200" b="1" u="sng" dirty="0"/>
              <a:t>1990s: Expansão e Inovação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1991:</a:t>
            </a:r>
            <a:r>
              <a:rPr lang="pt-PT" sz="1200" dirty="0"/>
              <a:t> Microsoft lança o SQL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1995:</a:t>
            </a:r>
            <a:r>
              <a:rPr lang="pt-PT" sz="1200" dirty="0"/>
              <a:t> </a:t>
            </a:r>
            <a:r>
              <a:rPr lang="pt-PT" sz="1200" dirty="0" err="1"/>
              <a:t>MySQL</a:t>
            </a:r>
            <a:r>
              <a:rPr lang="pt-PT" sz="1200" dirty="0"/>
              <a:t> é lançado.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1996:</a:t>
            </a:r>
            <a:r>
              <a:rPr lang="pt-PT" sz="1200" dirty="0"/>
              <a:t> IBM adquire </a:t>
            </a:r>
            <a:r>
              <a:rPr lang="pt-PT" sz="1200" dirty="0" err="1"/>
              <a:t>Informix</a:t>
            </a:r>
            <a:r>
              <a:rPr lang="pt-PT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200" dirty="0"/>
          </a:p>
          <a:p>
            <a:r>
              <a:rPr lang="pt-PT" sz="1200" b="1" u="sng" dirty="0"/>
              <a:t>2000s: Bancos de Dados para a Era da Internet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2000:</a:t>
            </a:r>
            <a:r>
              <a:rPr lang="pt-PT" sz="1200" dirty="0"/>
              <a:t> Microsoft lança o SQL Server 2000.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2004:</a:t>
            </a:r>
            <a:r>
              <a:rPr lang="pt-PT" sz="1200" dirty="0"/>
              <a:t> </a:t>
            </a:r>
            <a:r>
              <a:rPr lang="pt-PT" sz="1200" dirty="0" err="1"/>
              <a:t>PostgreSQL</a:t>
            </a:r>
            <a:r>
              <a:rPr lang="pt-PT" sz="1200" dirty="0"/>
              <a:t> 8.0 é lançado.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2007:</a:t>
            </a:r>
            <a:r>
              <a:rPr lang="pt-PT" sz="1200" dirty="0"/>
              <a:t> </a:t>
            </a:r>
            <a:r>
              <a:rPr lang="pt-PT" sz="1200" dirty="0" err="1"/>
              <a:t>MongoDB</a:t>
            </a:r>
            <a:r>
              <a:rPr lang="pt-PT" sz="1200" dirty="0"/>
              <a:t> é lançado.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2008:</a:t>
            </a:r>
            <a:r>
              <a:rPr lang="pt-PT" sz="1200" dirty="0"/>
              <a:t> Apache lança o </a:t>
            </a:r>
            <a:r>
              <a:rPr lang="pt-PT" sz="1200" dirty="0" err="1"/>
              <a:t>Hadoop</a:t>
            </a:r>
            <a:r>
              <a:rPr lang="pt-PT" sz="1200" dirty="0"/>
              <a:t> 1.0.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200" dirty="0"/>
          </a:p>
          <a:p>
            <a:r>
              <a:rPr lang="pt-PT" sz="1200" b="1" u="sng" dirty="0"/>
              <a:t>2010s: Bancos de Dados na Nuvem e </a:t>
            </a:r>
            <a:r>
              <a:rPr lang="pt-PT" sz="1200" b="1" u="sng" dirty="0" err="1"/>
              <a:t>Big</a:t>
            </a:r>
            <a:r>
              <a:rPr lang="pt-PT" sz="1200" b="1" u="sng" dirty="0"/>
              <a:t>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2010:</a:t>
            </a:r>
            <a:r>
              <a:rPr lang="pt-PT" sz="1200" dirty="0"/>
              <a:t> AWS lança o Amazon 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2012:</a:t>
            </a:r>
            <a:r>
              <a:rPr lang="pt-PT" sz="1200" dirty="0"/>
              <a:t> Google lança o </a:t>
            </a:r>
            <a:r>
              <a:rPr lang="pt-PT" sz="1200" dirty="0" err="1"/>
              <a:t>BigQuery</a:t>
            </a:r>
            <a:r>
              <a:rPr lang="pt-PT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2013:</a:t>
            </a:r>
            <a:r>
              <a:rPr lang="pt-PT" sz="1200" dirty="0"/>
              <a:t> </a:t>
            </a:r>
            <a:r>
              <a:rPr lang="pt-PT" sz="1200" dirty="0" err="1"/>
              <a:t>MariaDB</a:t>
            </a:r>
            <a:r>
              <a:rPr lang="pt-PT" sz="1200" dirty="0"/>
              <a:t> ganha popularidade.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2014:</a:t>
            </a:r>
            <a:r>
              <a:rPr lang="pt-PT" sz="1200" dirty="0"/>
              <a:t> Microsoft lança o </a:t>
            </a:r>
            <a:r>
              <a:rPr lang="pt-PT" sz="1200" dirty="0" err="1"/>
              <a:t>Azure</a:t>
            </a:r>
            <a:r>
              <a:rPr lang="pt-PT" sz="1200" dirty="0"/>
              <a:t> SQL </a:t>
            </a:r>
            <a:r>
              <a:rPr lang="pt-PT" sz="1200" dirty="0" err="1"/>
              <a:t>Database</a:t>
            </a:r>
            <a:r>
              <a:rPr lang="pt-PT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200" dirty="0"/>
          </a:p>
          <a:p>
            <a:r>
              <a:rPr lang="pt-PT" sz="1200" b="1" u="sng" dirty="0"/>
              <a:t>2020s: Modernização e Expansão Contínua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2020:</a:t>
            </a:r>
            <a:r>
              <a:rPr lang="pt-PT" sz="1200" dirty="0"/>
              <a:t> Oracle lança o Oracle </a:t>
            </a:r>
            <a:r>
              <a:rPr lang="pt-PT" sz="1200" dirty="0" err="1"/>
              <a:t>Autonomous</a:t>
            </a:r>
            <a:r>
              <a:rPr lang="pt-PT" sz="1200" dirty="0"/>
              <a:t> </a:t>
            </a:r>
            <a:r>
              <a:rPr lang="pt-PT" sz="1200" dirty="0" err="1"/>
              <a:t>Database</a:t>
            </a:r>
            <a:r>
              <a:rPr lang="pt-PT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2021:</a:t>
            </a:r>
            <a:r>
              <a:rPr lang="pt-PT" sz="1200" dirty="0"/>
              <a:t> </a:t>
            </a:r>
            <a:r>
              <a:rPr lang="pt-PT" sz="1200" dirty="0" err="1"/>
              <a:t>Snowflake</a:t>
            </a:r>
            <a:r>
              <a:rPr lang="pt-PT" sz="1200" dirty="0"/>
              <a:t> ganha destaque no mercado de data </a:t>
            </a:r>
            <a:r>
              <a:rPr lang="pt-PT" sz="1200" dirty="0" err="1"/>
              <a:t>warehousing</a:t>
            </a:r>
            <a:r>
              <a:rPr lang="pt-PT" sz="1200" dirty="0"/>
              <a:t> na nuvem.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1FD19510-CE02-5E81-9835-755F42C54B3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116438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88990" y="1061268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Linha do Tempo DW</a:t>
            </a:r>
            <a:endParaRPr sz="4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725559" y="5829878"/>
            <a:ext cx="7567749" cy="6463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>
                <a:hlinkClick r:id="rId3"/>
              </a:rPr>
              <a:t>https://www.linkedin.com/posts/lucianovasconcelosf_a-jornada-do-dw-%C3%A9-repleta-de-inova%C3%A7%C3%A3o-marcada-activity-7205250213991616512-dPR4?utm_source=share&amp;utm_medium=member_desktop</a:t>
            </a:r>
            <a:endParaRPr lang="pt-PT" sz="1200" dirty="0"/>
          </a:p>
        </p:txBody>
      </p:sp>
      <p:pic>
        <p:nvPicPr>
          <p:cNvPr id="10242" name="Picture 2" descr="No alt text provided for this image">
            <a:extLst>
              <a:ext uri="{FF2B5EF4-FFF2-40B4-BE49-F238E27FC236}">
                <a16:creationId xmlns:a16="http://schemas.microsoft.com/office/drawing/2014/main" id="{99A6ACA0-2F13-D9E5-B997-56784B8FF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9" y="1979757"/>
            <a:ext cx="7450667" cy="358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77B12176-26B6-BF88-EAE3-5EAFA4FEA24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9276054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050" name="Picture 2" descr="The price of computer storage has fallen exponentially since the 1950s -  Our World in Data">
            <a:extLst>
              <a:ext uri="{FF2B5EF4-FFF2-40B4-BE49-F238E27FC236}">
                <a16:creationId xmlns:a16="http://schemas.microsoft.com/office/drawing/2014/main" id="{A82DDD04-1B70-609D-2E84-F6C737A2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54" y="923758"/>
            <a:ext cx="7070605" cy="49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2E5012-4C5F-4ACA-12BD-6A065AC8F836}"/>
              </a:ext>
            </a:extLst>
          </p:cNvPr>
          <p:cNvSpPr txBox="1"/>
          <p:nvPr/>
        </p:nvSpPr>
        <p:spPr>
          <a:xfrm>
            <a:off x="672154" y="6084107"/>
            <a:ext cx="301157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70s 1mb</a:t>
            </a:r>
            <a:r>
              <a:rPr kumimoji="0" lang="pt-P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U$10,000</a:t>
            </a:r>
            <a:endParaRPr kumimoji="0" lang="pt-P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AF89D77A-5621-AB1D-03B6-803B3843ECE7}"/>
              </a:ext>
            </a:extLst>
          </p:cNvPr>
          <p:cNvSpPr/>
          <p:nvPr/>
        </p:nvSpPr>
        <p:spPr>
          <a:xfrm>
            <a:off x="197782" y="6534454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8595148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88990" y="1061268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OLTP </a:t>
            </a:r>
            <a:r>
              <a:rPr lang="pt-PT" sz="4400" dirty="0" err="1"/>
              <a:t>vs</a:t>
            </a:r>
            <a:r>
              <a:rPr lang="pt-PT" sz="4400" dirty="0"/>
              <a:t> OLAP</a:t>
            </a:r>
            <a:endParaRPr sz="4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725559" y="5829878"/>
            <a:ext cx="7567749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>
                <a:hlinkClick r:id="rId3"/>
              </a:rPr>
              <a:t>https://www.linkedin.com/pulse/entendendo-diferen%C3%A7a-entre-processamentos-de-dados-oltp-gasparini/?originalSubdomain=pt</a:t>
            </a:r>
            <a:endParaRPr lang="pt-PT" sz="1200" dirty="0"/>
          </a:p>
        </p:txBody>
      </p:sp>
      <p:pic>
        <p:nvPicPr>
          <p:cNvPr id="1026" name="Picture 2" descr="Entenda a Diferença entre OLTP e OLAP: Pilares do Processamento de Dados  Empresariais">
            <a:extLst>
              <a:ext uri="{FF2B5EF4-FFF2-40B4-BE49-F238E27FC236}">
                <a16:creationId xmlns:a16="http://schemas.microsoft.com/office/drawing/2014/main" id="{BC181E5D-DEE8-2043-1A1F-83A421EC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25" y="1942378"/>
            <a:ext cx="6096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731BD-76F7-AE48-E6EB-8FF06201B260}"/>
              </a:ext>
            </a:extLst>
          </p:cNvPr>
          <p:cNvSpPr txBox="1"/>
          <p:nvPr/>
        </p:nvSpPr>
        <p:spPr>
          <a:xfrm>
            <a:off x="931817" y="5105703"/>
            <a:ext cx="6261464" cy="25680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OLTP (Online </a:t>
            </a:r>
            <a:r>
              <a:rPr kumimoji="0" lang="pt-PT" sz="1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Transaction</a:t>
            </a: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pt-PT" sz="1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Processing</a:t>
            </a: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6A275-016B-1EE6-E767-1167B310BAFF}"/>
              </a:ext>
            </a:extLst>
          </p:cNvPr>
          <p:cNvSpPr txBox="1"/>
          <p:nvPr/>
        </p:nvSpPr>
        <p:spPr>
          <a:xfrm>
            <a:off x="923108" y="5421636"/>
            <a:ext cx="6261464" cy="25680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OLAP (Online </a:t>
            </a:r>
            <a:r>
              <a:rPr kumimoji="0" lang="pt-PT" sz="1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Analytical</a:t>
            </a: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pt-PT" sz="1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Processing</a:t>
            </a: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 </a:t>
            </a:r>
            <a:endParaRPr kumimoji="0" lang="pt-PT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43D9B6EF-63E9-7984-7556-6569E20A861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37159293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1ada0a2f-b917-4d51-b0d0-d418a10c8b23}" enabled="1" method="Standard" siteId="{12a3af23-a769-4654-847f-958f3d479f4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11898</TotalTime>
  <Words>4198</Words>
  <Application>Microsoft Office PowerPoint</Application>
  <PresentationFormat>On-screen Show (4:3)</PresentationFormat>
  <Paragraphs>564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Aptos Narrow</vt:lpstr>
      <vt:lpstr>Arial</vt:lpstr>
      <vt:lpstr>Arial Unicode MS</vt:lpstr>
      <vt:lpstr>Fira Sans Extra Condensed</vt:lpstr>
      <vt:lpstr>Fira Sans Extra Condensed Medium</vt:lpstr>
      <vt:lpstr>Helvetica</vt:lpstr>
      <vt:lpstr>Helvetica Light</vt:lpstr>
      <vt:lpstr>Helvetica Neue</vt:lpstr>
      <vt:lpstr>Roboto</vt:lpstr>
      <vt:lpstr>source-serif-pro</vt:lpstr>
      <vt:lpstr>Wingdings</vt:lpstr>
      <vt:lpstr>White</vt:lpstr>
      <vt:lpstr>Aula 03</vt:lpstr>
      <vt:lpstr>O que é uma API?</vt:lpstr>
      <vt:lpstr>Por que é importante para dados?</vt:lpstr>
      <vt:lpstr>API Crypto</vt:lpstr>
      <vt:lpstr>Conhecimento &gt; Ferramenta</vt:lpstr>
      <vt:lpstr>PowerPoint Presentation</vt:lpstr>
      <vt:lpstr>Linha do Tempo DW</vt:lpstr>
      <vt:lpstr>PowerPoint Presentation</vt:lpstr>
      <vt:lpstr>OLTP vs OLAP</vt:lpstr>
      <vt:lpstr>Exemplo OLTP</vt:lpstr>
      <vt:lpstr>Por que não conectar OLTP no BI?</vt:lpstr>
      <vt:lpstr>OLTP  BD</vt:lpstr>
      <vt:lpstr>Teorema CAP</vt:lpstr>
      <vt:lpstr>Tradicional</vt:lpstr>
      <vt:lpstr>Tradicional vs Stack Moderno</vt:lpstr>
      <vt:lpstr>ETL vs ELT</vt:lpstr>
      <vt:lpstr>ETL vs ELT</vt:lpstr>
      <vt:lpstr>PowerPoint Presentation</vt:lpstr>
      <vt:lpstr>Moderno</vt:lpstr>
      <vt:lpstr>PowerPoint Presentation</vt:lpstr>
      <vt:lpstr>Tradicional está morto?</vt:lpstr>
      <vt:lpstr>Tradicional está morto?</vt:lpstr>
      <vt:lpstr>Diferenças-chave</vt:lpstr>
      <vt:lpstr>Diferenças-chave</vt:lpstr>
      <vt:lpstr>Diferenças-chave</vt:lpstr>
      <vt:lpstr>PowerPoint Presentation</vt:lpstr>
      <vt:lpstr>PowerPoint Presentation</vt:lpstr>
      <vt:lpstr>PowerPoint Presentation</vt:lpstr>
      <vt:lpstr>  Funcionalidades</vt:lpstr>
      <vt:lpstr>Teorema CAP</vt:lpstr>
      <vt:lpstr>x</vt:lpstr>
      <vt:lpstr>x</vt:lpstr>
      <vt:lpstr>+</vt:lpstr>
      <vt:lpstr>+</vt:lpstr>
      <vt:lpstr>PowerPoint Presentation</vt:lpstr>
      <vt:lpstr>Kimball Data Warehouse Lifecycle (90s)</vt:lpstr>
      <vt:lpstr>PowerPoint Presentation</vt:lpstr>
      <vt:lpstr>PowerPoint Presentation</vt:lpstr>
      <vt:lpstr>Contrato de dados</vt:lpstr>
      <vt:lpstr>Catálogo de Dados</vt:lpstr>
      <vt:lpstr>Open - Metadata</vt:lpstr>
      <vt:lpstr>PowerPoint Presentation</vt:lpstr>
      <vt:lpstr>Projeto Delivery </vt:lpstr>
      <vt:lpstr>Contexto de Negócio</vt:lpstr>
      <vt:lpstr>Dados Disponíveis</vt:lpstr>
      <vt:lpstr>Modelo Dimensional</vt:lpstr>
      <vt:lpstr>Modelo Dimensional</vt:lpstr>
      <vt:lpstr>Arquitetura do DW</vt:lpstr>
      <vt:lpstr>Perguntas de negócio:</vt:lpstr>
      <vt:lpstr>Perguntas de negócio:</vt:lpstr>
      <vt:lpstr>PowerPoint Presentation</vt:lpstr>
      <vt:lpstr>PowerPoint Presentation</vt:lpstr>
      <vt:lpstr>PowerPoint Presentation</vt:lpstr>
      <vt:lpstr>Ps: Ex dados não estruturados</vt:lpstr>
      <vt:lpstr>PowerPoint Presentation</vt:lpstr>
      <vt:lpstr>PowerPoint Presentation</vt:lpstr>
      <vt:lpstr>PowerPoint Presentation</vt:lpstr>
      <vt:lpstr>PowerPoint Presentation</vt:lpstr>
      <vt:lpstr>Exercício 03 – Loja de Carros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Moutinho,Rodrigo,PT-Linda a Velha</dc:creator>
  <cp:lastModifiedBy>Andreia CAMPOS</cp:lastModifiedBy>
  <cp:revision>58</cp:revision>
  <dcterms:modified xsi:type="dcterms:W3CDTF">2025-03-23T15:18:14Z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2024-06-04T15:54:19Z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193a6450-2640-46d5-b622-a246ac2ac69f</vt:lpwstr>
  </property>
  <property fmtid="{D5CDD505-2E9C-101B-9397-08002B2CF9AE}" pid="8" name="MSIP_Label_1ada0a2f-b917-4d51-b0d0-d418a10c8b23_ContentBits">
    <vt:lpwstr>0</vt:lpwstr>
  </property>
</Properties>
</file>